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8"/>
  </p:notesMasterIdLst>
  <p:sldIdLst>
    <p:sldId id="256" r:id="rId2"/>
    <p:sldId id="258" r:id="rId3"/>
    <p:sldId id="534" r:id="rId4"/>
    <p:sldId id="391" r:id="rId5"/>
    <p:sldId id="281" r:id="rId6"/>
    <p:sldId id="394" r:id="rId7"/>
    <p:sldId id="464" r:id="rId8"/>
    <p:sldId id="395" r:id="rId9"/>
    <p:sldId id="483" r:id="rId10"/>
    <p:sldId id="484" r:id="rId11"/>
    <p:sldId id="385" r:id="rId12"/>
    <p:sldId id="396" r:id="rId13"/>
    <p:sldId id="263" r:id="rId14"/>
    <p:sldId id="257" r:id="rId15"/>
    <p:sldId id="467" r:id="rId16"/>
    <p:sldId id="498" r:id="rId17"/>
    <p:sldId id="536" r:id="rId18"/>
    <p:sldId id="537" r:id="rId19"/>
    <p:sldId id="538" r:id="rId20"/>
    <p:sldId id="543" r:id="rId21"/>
    <p:sldId id="544" r:id="rId22"/>
    <p:sldId id="545" r:id="rId23"/>
    <p:sldId id="546" r:id="rId24"/>
    <p:sldId id="547" r:id="rId25"/>
    <p:sldId id="548" r:id="rId26"/>
    <p:sldId id="541" r:id="rId27"/>
    <p:sldId id="542" r:id="rId28"/>
    <p:sldId id="549" r:id="rId29"/>
    <p:sldId id="550" r:id="rId30"/>
    <p:sldId id="551" r:id="rId31"/>
    <p:sldId id="554" r:id="rId32"/>
    <p:sldId id="495" r:id="rId33"/>
    <p:sldId id="297" r:id="rId34"/>
    <p:sldId id="298" r:id="rId35"/>
    <p:sldId id="299" r:id="rId36"/>
    <p:sldId id="265" r:id="rId37"/>
    <p:sldId id="302" r:id="rId38"/>
    <p:sldId id="486" r:id="rId39"/>
    <p:sldId id="553" r:id="rId40"/>
    <p:sldId id="303" r:id="rId41"/>
    <p:sldId id="261" r:id="rId42"/>
    <p:sldId id="535" r:id="rId43"/>
    <p:sldId id="503" r:id="rId44"/>
    <p:sldId id="507" r:id="rId45"/>
    <p:sldId id="511" r:id="rId46"/>
    <p:sldId id="48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B64AA3-1A6C-4241-B547-D2AD541D746D}">
          <p14:sldIdLst>
            <p14:sldId id="256"/>
            <p14:sldId id="258"/>
            <p14:sldId id="534"/>
            <p14:sldId id="391"/>
            <p14:sldId id="281"/>
            <p14:sldId id="394"/>
            <p14:sldId id="464"/>
            <p14:sldId id="395"/>
            <p14:sldId id="483"/>
            <p14:sldId id="484"/>
            <p14:sldId id="385"/>
            <p14:sldId id="396"/>
            <p14:sldId id="263"/>
            <p14:sldId id="257"/>
            <p14:sldId id="467"/>
            <p14:sldId id="498"/>
            <p14:sldId id="536"/>
            <p14:sldId id="537"/>
            <p14:sldId id="538"/>
            <p14:sldId id="543"/>
            <p14:sldId id="544"/>
            <p14:sldId id="545"/>
            <p14:sldId id="546"/>
            <p14:sldId id="547"/>
            <p14:sldId id="548"/>
            <p14:sldId id="541"/>
            <p14:sldId id="542"/>
            <p14:sldId id="549"/>
            <p14:sldId id="550"/>
            <p14:sldId id="551"/>
            <p14:sldId id="554"/>
            <p14:sldId id="495"/>
            <p14:sldId id="297"/>
            <p14:sldId id="298"/>
            <p14:sldId id="299"/>
            <p14:sldId id="265"/>
            <p14:sldId id="302"/>
            <p14:sldId id="486"/>
            <p14:sldId id="553"/>
            <p14:sldId id="303"/>
            <p14:sldId id="261"/>
            <p14:sldId id="535"/>
          </p14:sldIdLst>
        </p14:section>
        <p14:section name="Untitled Section" id="{6B94CF1E-ABC9-4BA0-9D4B-68851CDD9300}">
          <p14:sldIdLst>
            <p14:sldId id="503"/>
            <p14:sldId id="507"/>
            <p14:sldId id="511"/>
            <p14:sldId id="48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8" autoAdjust="0"/>
  </p:normalViewPr>
  <p:slideViewPr>
    <p:cSldViewPr snapToGrid="0">
      <p:cViewPr varScale="1">
        <p:scale>
          <a:sx n="93" d="100"/>
          <a:sy n="93" d="100"/>
        </p:scale>
        <p:origin x="302" y="62"/>
      </p:cViewPr>
      <p:guideLst>
        <p:guide orient="horz" pos="2160"/>
        <p:guide pos="3840"/>
      </p:guideLst>
    </p:cSldViewPr>
  </p:slideViewPr>
  <p:notesTextViewPr>
    <p:cViewPr>
      <p:scale>
        <a:sx n="1" d="1"/>
        <a:sy n="1" d="1"/>
      </p:scale>
      <p:origin x="0" y="0"/>
    </p:cViewPr>
  </p:notesTextViewPr>
  <p:sorterViewPr>
    <p:cViewPr>
      <p:scale>
        <a:sx n="89" d="100"/>
        <a:sy n="89" d="100"/>
      </p:scale>
      <p:origin x="0" y="-1716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E146E-1263-48DE-A502-D6A62E052FEF}" type="datetimeFigureOut">
              <a:rPr lang="en-US" smtClean="0"/>
              <a:t>10/2/2018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CACB3-B15C-49B4-AC4F-66984E2C1037}" type="slidenum">
              <a:rPr lang="en-US" smtClean="0"/>
              <a:t>‹#›</a:t>
            </a:fld>
            <a:endParaRPr lang="en-US" dirty="0"/>
          </a:p>
        </p:txBody>
      </p:sp>
    </p:spTree>
    <p:extLst>
      <p:ext uri="{BB962C8B-B14F-4D97-AF65-F5344CB8AC3E}">
        <p14:creationId xmlns:p14="http://schemas.microsoft.com/office/powerpoint/2010/main" val="3550329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CACB3-B15C-49B4-AC4F-66984E2C1037}" type="slidenum">
              <a:rPr lang="en-US" smtClean="0"/>
              <a:t>5</a:t>
            </a:fld>
            <a:endParaRPr lang="en-US" dirty="0"/>
          </a:p>
        </p:txBody>
      </p:sp>
    </p:spTree>
    <p:extLst>
      <p:ext uri="{BB962C8B-B14F-4D97-AF65-F5344CB8AC3E}">
        <p14:creationId xmlns:p14="http://schemas.microsoft.com/office/powerpoint/2010/main" val="53254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CACB3-B15C-49B4-AC4F-66984E2C1037}" type="slidenum">
              <a:rPr lang="en-US" smtClean="0"/>
              <a:t>24</a:t>
            </a:fld>
            <a:endParaRPr lang="en-US" dirty="0"/>
          </a:p>
        </p:txBody>
      </p:sp>
    </p:spTree>
    <p:extLst>
      <p:ext uri="{BB962C8B-B14F-4D97-AF65-F5344CB8AC3E}">
        <p14:creationId xmlns:p14="http://schemas.microsoft.com/office/powerpoint/2010/main" val="78843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CACB3-B15C-49B4-AC4F-66984E2C1037}" type="slidenum">
              <a:rPr lang="en-US" smtClean="0"/>
              <a:t>26</a:t>
            </a:fld>
            <a:endParaRPr lang="en-US" dirty="0"/>
          </a:p>
        </p:txBody>
      </p:sp>
    </p:spTree>
    <p:extLst>
      <p:ext uri="{BB962C8B-B14F-4D97-AF65-F5344CB8AC3E}">
        <p14:creationId xmlns:p14="http://schemas.microsoft.com/office/powerpoint/2010/main" val="318936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CACB3-B15C-49B4-AC4F-66984E2C1037}" type="slidenum">
              <a:rPr lang="en-US" smtClean="0"/>
              <a:t>27</a:t>
            </a:fld>
            <a:endParaRPr lang="en-US" dirty="0"/>
          </a:p>
        </p:txBody>
      </p:sp>
    </p:spTree>
    <p:extLst>
      <p:ext uri="{BB962C8B-B14F-4D97-AF65-F5344CB8AC3E}">
        <p14:creationId xmlns:p14="http://schemas.microsoft.com/office/powerpoint/2010/main" val="208752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utilization for some folks emerges from the friction</a:t>
            </a:r>
            <a:r>
              <a:rPr lang="en-US" baseline="0" dirty="0"/>
              <a:t> between a patient’s personal values/beliefs and what the medical system is designed to deliver. This is exacerbated in cases where the patient is living in an institutional setting</a:t>
            </a:r>
          </a:p>
          <a:p>
            <a:r>
              <a:rPr lang="en-US" baseline="0" dirty="0"/>
              <a:t>-in this case, a resident with values/beliefs in homeopathic healing was in tension with the most recent medical system around her setup for allopathic healing, the result is often anxiety from feeling socially isolated as “crazy” which leads to vicious cycle of feeling of not being heard </a:t>
            </a:r>
            <a:r>
              <a:rPr lang="en-US" baseline="0" dirty="0">
                <a:sym typeface="Wingdings" panose="05000000000000000000" pitchFamily="2" charset="2"/>
              </a:rPr>
              <a:t> increased anxiety  more seeking  etc</a:t>
            </a:r>
          </a:p>
          <a:p>
            <a:r>
              <a:rPr lang="en-US" baseline="0" dirty="0">
                <a:sym typeface="Wingdings" panose="05000000000000000000" pitchFamily="2" charset="2"/>
              </a:rPr>
              <a:t>-medical strategy by good medical providers is to arrange for more frequent appointments to help forge provider/patient trust where the patient feels heard and the provider keeps tabs on when/where to utilize allopathic vs. non-allopathic interventions</a:t>
            </a:r>
          </a:p>
          <a:p>
            <a:r>
              <a:rPr lang="en-US" baseline="0" dirty="0">
                <a:sym typeface="Wingdings" panose="05000000000000000000" pitchFamily="2" charset="2"/>
              </a:rPr>
              <a:t>-this is very challenging for residents living in rural institutionalized settings where they’re isolated from their medical provider  telehealth facilitates this by placing a medical provider in the building daily to meet both patient and medical systems needs here</a:t>
            </a:r>
          </a:p>
          <a:p>
            <a:r>
              <a:rPr lang="en-US" baseline="0" dirty="0">
                <a:sym typeface="Wingdings" panose="05000000000000000000" pitchFamily="2" charset="2"/>
              </a:rPr>
              <a:t>-I’m not advocating for taking away any necessary allopathic assessments/interventions, I’m pointing out the issue that there is not a pill for every problem. Sometimes the right answer is simply to make sense of the situation for a patient, staff, family, etc. This requires time from the provider which telehealth facilitates. When the diversity of single person meets the standardization machine of our modern healthcare system bad things can happen</a:t>
            </a:r>
            <a:endParaRPr lang="en-US" dirty="0"/>
          </a:p>
        </p:txBody>
      </p:sp>
      <p:sp>
        <p:nvSpPr>
          <p:cNvPr id="4" name="Slide Number Placeholder 3"/>
          <p:cNvSpPr>
            <a:spLocks noGrp="1"/>
          </p:cNvSpPr>
          <p:nvPr>
            <p:ph type="sldNum" sz="quarter" idx="10"/>
          </p:nvPr>
        </p:nvSpPr>
        <p:spPr/>
        <p:txBody>
          <a:bodyPr/>
          <a:lstStyle/>
          <a:p>
            <a:fld id="{98CE2DAA-72E0-41B4-B374-25A4E58E4E85}" type="slidenum">
              <a:rPr lang="en-US" smtClean="0"/>
              <a:t>41</a:t>
            </a:fld>
            <a:endParaRPr lang="en-US" dirty="0"/>
          </a:p>
        </p:txBody>
      </p:sp>
    </p:spTree>
    <p:extLst>
      <p:ext uri="{BB962C8B-B14F-4D97-AF65-F5344CB8AC3E}">
        <p14:creationId xmlns:p14="http://schemas.microsoft.com/office/powerpoint/2010/main" val="400669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utilization for some folks emerges from the friction</a:t>
            </a:r>
            <a:r>
              <a:rPr lang="en-US" baseline="0" dirty="0"/>
              <a:t> between a patient’s personal values/beliefs and what the medical system is designed to deliver. This is exacerbated in cases where the patient is living in an institutional setting</a:t>
            </a:r>
          </a:p>
          <a:p>
            <a:r>
              <a:rPr lang="en-US" baseline="0" dirty="0"/>
              <a:t>-in this case, a resident with values/beliefs in homeopathic healing was in tension with the most recent medical system around her setup for allopathic healing, the result is often anxiety from feeling socially isolated as “crazy” which leads to vicious cycle of feeling of not being heard </a:t>
            </a:r>
            <a:r>
              <a:rPr lang="en-US" baseline="0" dirty="0">
                <a:sym typeface="Wingdings" panose="05000000000000000000" pitchFamily="2" charset="2"/>
              </a:rPr>
              <a:t> increased anxiety  more seeking  etc</a:t>
            </a:r>
          </a:p>
          <a:p>
            <a:r>
              <a:rPr lang="en-US" baseline="0" dirty="0">
                <a:sym typeface="Wingdings" panose="05000000000000000000" pitchFamily="2" charset="2"/>
              </a:rPr>
              <a:t>-medical strategy by good medical providers is to arrange for more frequent appointments to help forge provider/patient trust where the patient feels heard and the provider keeps tabs on when/where to utilize allopathic vs. non-allopathic interventions</a:t>
            </a:r>
          </a:p>
          <a:p>
            <a:r>
              <a:rPr lang="en-US" baseline="0" dirty="0">
                <a:sym typeface="Wingdings" panose="05000000000000000000" pitchFamily="2" charset="2"/>
              </a:rPr>
              <a:t>-this is very challenging for residents living in rural institutionalized settings where they’re isolated from their medical provider  telehealth facilitates this by placing a medical provider in the building daily to meet both patient and medical systems needs here</a:t>
            </a:r>
          </a:p>
          <a:p>
            <a:r>
              <a:rPr lang="en-US" baseline="0" dirty="0">
                <a:sym typeface="Wingdings" panose="05000000000000000000" pitchFamily="2" charset="2"/>
              </a:rPr>
              <a:t>-I’m not advocating for taking away any necessary allopathic assessments/interventions, I’m pointing out the issue that there is not a pill for every problem. Sometimes the right answer is simply to make sense of the situation for a patient, staff, family, etc. This requires time from the provider which telehealth facilitates. When the diversity of single person meets the standardization machine of our modern healthcare system bad things can happen</a:t>
            </a:r>
            <a:endParaRPr lang="en-US" dirty="0"/>
          </a:p>
        </p:txBody>
      </p:sp>
      <p:sp>
        <p:nvSpPr>
          <p:cNvPr id="4" name="Slide Number Placeholder 3"/>
          <p:cNvSpPr>
            <a:spLocks noGrp="1"/>
          </p:cNvSpPr>
          <p:nvPr>
            <p:ph type="sldNum" sz="quarter" idx="10"/>
          </p:nvPr>
        </p:nvSpPr>
        <p:spPr/>
        <p:txBody>
          <a:bodyPr/>
          <a:lstStyle/>
          <a:p>
            <a:fld id="{98CE2DAA-72E0-41B4-B374-25A4E58E4E85}" type="slidenum">
              <a:rPr lang="en-US" smtClean="0"/>
              <a:t>42</a:t>
            </a:fld>
            <a:endParaRPr lang="en-US" dirty="0"/>
          </a:p>
        </p:txBody>
      </p:sp>
    </p:spTree>
    <p:extLst>
      <p:ext uri="{BB962C8B-B14F-4D97-AF65-F5344CB8AC3E}">
        <p14:creationId xmlns:p14="http://schemas.microsoft.com/office/powerpoint/2010/main" val="330944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86873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19240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3837741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5237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331824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993353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3722418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183091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2393035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98172"/>
            <a:ext cx="10972800" cy="4427992"/>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921416"/>
            <a:ext cx="10972800" cy="776757"/>
          </a:xfrm>
          <a:prstGeom prst="rect">
            <a:avLst/>
          </a:prstGeom>
        </p:spPr>
        <p:txBody>
          <a:bodyPr/>
          <a:lstStyle>
            <a:lvl1pPr>
              <a:defRPr sz="3200">
                <a:solidFill>
                  <a:schemeClr val="accent5"/>
                </a:solidFill>
              </a:defRPr>
            </a:lvl1pPr>
          </a:lstStyle>
          <a:p>
            <a:r>
              <a:rPr lang="en-US" dirty="0"/>
              <a:t>Click to edit Master title style</a:t>
            </a:r>
          </a:p>
        </p:txBody>
      </p:sp>
      <p:sp>
        <p:nvSpPr>
          <p:cNvPr id="9" name="Footer Placeholder 4"/>
          <p:cNvSpPr>
            <a:spLocks noGrp="1"/>
          </p:cNvSpPr>
          <p:nvPr>
            <p:ph type="ftr" sz="quarter" idx="3"/>
          </p:nvPr>
        </p:nvSpPr>
        <p:spPr>
          <a:xfrm>
            <a:off x="6257730" y="6232676"/>
            <a:ext cx="49269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Proprietary and Confidential / Tapestry TeleHealth</a:t>
            </a:r>
          </a:p>
        </p:txBody>
      </p:sp>
      <p:sp>
        <p:nvSpPr>
          <p:cNvPr id="10" name="Slide Number Placeholder 8"/>
          <p:cNvSpPr>
            <a:spLocks noGrp="1"/>
          </p:cNvSpPr>
          <p:nvPr>
            <p:ph type="sldNum" sz="quarter" idx="4"/>
          </p:nvPr>
        </p:nvSpPr>
        <p:spPr>
          <a:xfrm>
            <a:off x="11196711" y="6232678"/>
            <a:ext cx="566435"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999A842E-BC21-F44A-8E2E-D0BD0BF7E0F8}" type="slidenum">
              <a:rPr lang="en-US" smtClean="0"/>
              <a:t>‹#›</a:t>
            </a:fld>
            <a:endParaRPr lang="en-US" dirty="0"/>
          </a:p>
        </p:txBody>
      </p:sp>
    </p:spTree>
    <p:extLst>
      <p:ext uri="{BB962C8B-B14F-4D97-AF65-F5344CB8AC3E}">
        <p14:creationId xmlns:p14="http://schemas.microsoft.com/office/powerpoint/2010/main" val="2542218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43567"/>
            <a:ext cx="10972800" cy="4427992"/>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921418"/>
            <a:ext cx="10972800" cy="776757"/>
          </a:xfrm>
          <a:prstGeom prst="rect">
            <a:avLst/>
          </a:prstGeom>
        </p:spPr>
        <p:txBody>
          <a:bodyPr/>
          <a:lstStyle>
            <a:lvl1pPr>
              <a:defRPr sz="3200">
                <a:solidFill>
                  <a:schemeClr val="accent5"/>
                </a:solidFill>
              </a:defRPr>
            </a:lvl1pPr>
          </a:lstStyle>
          <a:p>
            <a:r>
              <a:rPr lang="en-US" dirty="0"/>
              <a:t>Click to edit Master title style</a:t>
            </a:r>
          </a:p>
        </p:txBody>
      </p:sp>
      <p:sp>
        <p:nvSpPr>
          <p:cNvPr id="9" name="Footer Placeholder 4"/>
          <p:cNvSpPr>
            <a:spLocks noGrp="1"/>
          </p:cNvSpPr>
          <p:nvPr>
            <p:ph type="ftr" sz="quarter" idx="3"/>
          </p:nvPr>
        </p:nvSpPr>
        <p:spPr>
          <a:xfrm>
            <a:off x="6257733" y="6232678"/>
            <a:ext cx="49269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Proprietary and Confidential / Tapestry TeleHealth</a:t>
            </a:r>
          </a:p>
        </p:txBody>
      </p:sp>
      <p:sp>
        <p:nvSpPr>
          <p:cNvPr id="6" name="Slide Number Placeholder 8"/>
          <p:cNvSpPr>
            <a:spLocks noGrp="1"/>
          </p:cNvSpPr>
          <p:nvPr>
            <p:ph type="sldNum" sz="quarter" idx="4"/>
          </p:nvPr>
        </p:nvSpPr>
        <p:spPr>
          <a:xfrm>
            <a:off x="11546903" y="6446686"/>
            <a:ext cx="566435"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999A842E-BC21-F44A-8E2E-D0BD0BF7E0F8}" type="slidenum">
              <a:rPr lang="en-US" smtClean="0"/>
              <a:pPr/>
              <a:t>‹#›</a:t>
            </a:fld>
            <a:endParaRPr lang="en-US" dirty="0"/>
          </a:p>
        </p:txBody>
      </p:sp>
    </p:spTree>
    <p:extLst>
      <p:ext uri="{BB962C8B-B14F-4D97-AF65-F5344CB8AC3E}">
        <p14:creationId xmlns:p14="http://schemas.microsoft.com/office/powerpoint/2010/main" val="133131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4815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2064415"/>
            <a:ext cx="5384800" cy="406174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064415"/>
            <a:ext cx="5384800" cy="4061749"/>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921415"/>
            <a:ext cx="10972800" cy="1143000"/>
          </a:xfrm>
          <a:prstGeom prst="rect">
            <a:avLst/>
          </a:prstGeom>
        </p:spPr>
        <p:txBody>
          <a:bodyPr/>
          <a:lstStyle>
            <a:lvl1pPr>
              <a:defRPr sz="4000">
                <a:solidFill>
                  <a:schemeClr val="accent5"/>
                </a:solidFill>
              </a:defRPr>
            </a:lvl1pPr>
          </a:lstStyle>
          <a:p>
            <a:r>
              <a:rPr lang="en-US" dirty="0"/>
              <a:t>Click to edit Master title style</a:t>
            </a:r>
          </a:p>
        </p:txBody>
      </p:sp>
      <p:sp>
        <p:nvSpPr>
          <p:cNvPr id="9" name="Footer Placeholder 4"/>
          <p:cNvSpPr>
            <a:spLocks noGrp="1"/>
          </p:cNvSpPr>
          <p:nvPr>
            <p:ph type="ftr" sz="quarter" idx="3"/>
          </p:nvPr>
        </p:nvSpPr>
        <p:spPr>
          <a:xfrm>
            <a:off x="6257729" y="6232677"/>
            <a:ext cx="49269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Proprietary and Confidential / Tapestry TeleHealth</a:t>
            </a:r>
          </a:p>
        </p:txBody>
      </p:sp>
      <p:sp>
        <p:nvSpPr>
          <p:cNvPr id="10" name="Slide Number Placeholder 8"/>
          <p:cNvSpPr>
            <a:spLocks noGrp="1"/>
          </p:cNvSpPr>
          <p:nvPr>
            <p:ph type="sldNum" sz="quarter" idx="4"/>
          </p:nvPr>
        </p:nvSpPr>
        <p:spPr>
          <a:xfrm>
            <a:off x="11196711" y="6232678"/>
            <a:ext cx="566435"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999A842E-BC21-F44A-8E2E-D0BD0BF7E0F8}" type="slidenum">
              <a:rPr lang="en-US" smtClean="0"/>
              <a:t>‹#›</a:t>
            </a:fld>
            <a:endParaRPr lang="en-US" dirty="0"/>
          </a:p>
        </p:txBody>
      </p:sp>
    </p:spTree>
    <p:extLst>
      <p:ext uri="{BB962C8B-B14F-4D97-AF65-F5344CB8AC3E}">
        <p14:creationId xmlns:p14="http://schemas.microsoft.com/office/powerpoint/2010/main" val="821988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215589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286241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8291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125578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346755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7869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003875-F4C8-4092-9E25-240A465FB708}" type="datetimeFigureOut">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3974A1-8CD7-4411-98F8-AADA1E8D61C9}" type="slidenum">
              <a:rPr lang="en-US" smtClean="0"/>
              <a:t>‹#›</a:t>
            </a:fld>
            <a:endParaRPr lang="en-US" dirty="0"/>
          </a:p>
        </p:txBody>
      </p:sp>
    </p:spTree>
    <p:extLst>
      <p:ext uri="{BB962C8B-B14F-4D97-AF65-F5344CB8AC3E}">
        <p14:creationId xmlns:p14="http://schemas.microsoft.com/office/powerpoint/2010/main" val="310190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003875-F4C8-4092-9E25-240A465FB708}" type="datetimeFigureOut">
              <a:rPr lang="en-US" smtClean="0"/>
              <a:t>10/2/2018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3974A1-8CD7-4411-98F8-AADA1E8D61C9}" type="slidenum">
              <a:rPr lang="en-US" smtClean="0"/>
              <a:t>‹#›</a:t>
            </a:fld>
            <a:endParaRPr lang="en-US" dirty="0"/>
          </a:p>
        </p:txBody>
      </p:sp>
    </p:spTree>
    <p:extLst>
      <p:ext uri="{BB962C8B-B14F-4D97-AF65-F5344CB8AC3E}">
        <p14:creationId xmlns:p14="http://schemas.microsoft.com/office/powerpoint/2010/main" val="112443587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tapestry.care/"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triple.car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johnwhitman@theTRECSinstitut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977" y="198784"/>
            <a:ext cx="11560046" cy="4427325"/>
          </a:xfrm>
        </p:spPr>
        <p:txBody>
          <a:bodyPr/>
          <a:lstStyle/>
          <a:p>
            <a:r>
              <a:rPr lang="en-US" sz="3200" dirty="0"/>
              <a:t>      </a:t>
            </a:r>
            <a:br>
              <a:rPr lang="en-US" sz="3200" dirty="0"/>
            </a:br>
            <a:br>
              <a:rPr lang="en-US" sz="3200" dirty="0"/>
            </a:br>
            <a:r>
              <a:rPr lang="en-US" sz="3200" dirty="0"/>
              <a:t>						     </a:t>
            </a: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																	</a:t>
            </a:r>
            <a:br>
              <a:rPr lang="en-US" sz="3200" dirty="0"/>
            </a:br>
            <a:r>
              <a:rPr lang="en-US" sz="3200" dirty="0"/>
              <a:t>                       </a:t>
            </a:r>
            <a:br>
              <a:rPr lang="en-US" sz="3200" dirty="0"/>
            </a:br>
            <a:br>
              <a:rPr lang="en-US" sz="3200" dirty="0"/>
            </a:br>
            <a:br>
              <a:rPr lang="en-US" sz="3200" dirty="0"/>
            </a:br>
            <a:r>
              <a:rPr lang="en-US" sz="3200" dirty="0"/>
              <a:t>       </a:t>
            </a:r>
            <a:br>
              <a:rPr lang="en-US" sz="3200" dirty="0"/>
            </a:br>
            <a:br>
              <a:rPr lang="en-US" sz="3200" dirty="0"/>
            </a:br>
            <a:br>
              <a:rPr lang="en-US" sz="3200" dirty="0"/>
            </a:br>
            <a:br>
              <a:rPr lang="en-US" sz="3200" dirty="0"/>
            </a:br>
            <a:br>
              <a:rPr lang="en-US" sz="3200" dirty="0"/>
            </a:br>
            <a:br>
              <a:rPr lang="en-US" sz="3200" dirty="0"/>
            </a:br>
            <a:br>
              <a:rPr lang="en-US" sz="3200" dirty="0"/>
            </a:br>
            <a:r>
              <a:rPr lang="en-US" sz="3200" dirty="0"/>
              <a:t>         </a:t>
            </a:r>
            <a:r>
              <a:rPr lang="en-US" sz="3600" b="1" dirty="0"/>
              <a:t>Transforming Skilled Nursing Facilities </a:t>
            </a:r>
            <a:br>
              <a:rPr lang="en-US" sz="3600" b="1" dirty="0"/>
            </a:br>
            <a:r>
              <a:rPr lang="en-US" sz="3600" b="1" dirty="0"/>
              <a:t>    Through the Effective Use of Telemedicine </a:t>
            </a:r>
            <a:r>
              <a:rPr lang="en-US" sz="2800" b="1" dirty="0"/>
              <a:t>                             </a:t>
            </a:r>
            <a:br>
              <a:rPr lang="en-US" sz="2800" b="1" dirty="0"/>
            </a:br>
            <a:r>
              <a:rPr lang="en-US" sz="2000" b="1" dirty="0"/>
              <a:t>HHS/CMS/ORD and Adam Sholar / North Carolina Health Care Facilities Association (NCHFA)</a:t>
            </a:r>
            <a:r>
              <a:rPr lang="en-US" sz="2800" b="1" dirty="0"/>
              <a:t>               </a:t>
            </a:r>
            <a:br>
              <a:rPr lang="en-US" sz="3600" dirty="0"/>
            </a:br>
            <a:br>
              <a:rPr lang="en-US" sz="3600" b="1" dirty="0"/>
            </a:br>
            <a:br>
              <a:rPr lang="en-US" sz="2800" b="1" dirty="0"/>
            </a:br>
            <a:r>
              <a:rPr lang="en-US" sz="3200" b="1" dirty="0"/>
              <a:t>                      </a:t>
            </a:r>
            <a:br>
              <a:rPr lang="en-US" sz="2800" b="1" dirty="0"/>
            </a:br>
            <a:br>
              <a:rPr lang="en-US" sz="3200" i="1" dirty="0"/>
            </a:br>
            <a:r>
              <a:rPr lang="en-US" sz="3600" i="1" dirty="0"/>
              <a:t>                  </a:t>
            </a:r>
            <a:br>
              <a:rPr lang="en-US" sz="2800" b="1" i="1" dirty="0">
                <a:solidFill>
                  <a:srgbClr val="FFFF00"/>
                </a:solidFill>
              </a:rPr>
            </a:br>
            <a:r>
              <a:rPr lang="en-US" sz="2800" b="1" i="1" dirty="0">
                <a:solidFill>
                  <a:srgbClr val="FFFF00"/>
                </a:solidFill>
              </a:rPr>
              <a:t>             </a:t>
            </a:r>
          </a:p>
        </p:txBody>
      </p:sp>
      <p:sp>
        <p:nvSpPr>
          <p:cNvPr id="6" name="TextBox 5"/>
          <p:cNvSpPr txBox="1"/>
          <p:nvPr/>
        </p:nvSpPr>
        <p:spPr>
          <a:xfrm>
            <a:off x="8001000" y="3425780"/>
            <a:ext cx="4066504" cy="1200329"/>
          </a:xfrm>
          <a:prstGeom prst="rect">
            <a:avLst/>
          </a:prstGeom>
          <a:noFill/>
        </p:spPr>
        <p:txBody>
          <a:bodyPr wrap="square" rtlCol="0">
            <a:spAutoFit/>
          </a:bodyPr>
          <a:lstStyle/>
          <a:p>
            <a:endParaRPr lang="en-US" dirty="0"/>
          </a:p>
          <a:p>
            <a:endParaRPr lang="en-US" dirty="0"/>
          </a:p>
          <a:p>
            <a:endParaRPr lang="en-US" dirty="0"/>
          </a:p>
          <a:p>
            <a:pPr algn="ctr"/>
            <a:r>
              <a:rPr lang="en-US" b="1" dirty="0"/>
              <a:t>  </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482" y="1837134"/>
            <a:ext cx="7824261" cy="31290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C4CCE612-A85B-4FDD-8699-1163206CAA47}"/>
              </a:ext>
            </a:extLst>
          </p:cNvPr>
          <p:cNvSpPr txBox="1"/>
          <p:nvPr/>
        </p:nvSpPr>
        <p:spPr>
          <a:xfrm>
            <a:off x="1304192" y="4966147"/>
            <a:ext cx="9768254" cy="3016210"/>
          </a:xfrm>
          <a:prstGeom prst="rect">
            <a:avLst/>
          </a:prstGeom>
          <a:noFill/>
        </p:spPr>
        <p:txBody>
          <a:bodyPr wrap="square" rtlCol="0">
            <a:spAutoFit/>
          </a:bodyPr>
          <a:lstStyle/>
          <a:p>
            <a:r>
              <a:rPr lang="en-US" dirty="0"/>
              <a:t>                                   Sam Nunn Atlanta Federal Center</a:t>
            </a:r>
          </a:p>
          <a:p>
            <a:r>
              <a:rPr lang="en-US" dirty="0"/>
              <a:t>                                          61 Forsyth St. SW, Suite 4T20</a:t>
            </a:r>
          </a:p>
          <a:p>
            <a:r>
              <a:rPr lang="en-US" dirty="0"/>
              <a:t>                                                 Atlanta, GA 30303</a:t>
            </a:r>
          </a:p>
          <a:p>
            <a:r>
              <a:rPr lang="en-US" dirty="0"/>
              <a:t> </a:t>
            </a:r>
          </a:p>
          <a:p>
            <a:r>
              <a:rPr lang="en-US" sz="2400" i="1" dirty="0"/>
              <a:t>		        </a:t>
            </a:r>
            <a:r>
              <a:rPr lang="en-US" sz="2000" dirty="0"/>
              <a:t>John Whitman, MBA, NHA</a:t>
            </a:r>
          </a:p>
          <a:p>
            <a:r>
              <a:rPr lang="en-US" sz="2000" dirty="0"/>
              <a:t>			    The TRECS Institute</a:t>
            </a:r>
          </a:p>
          <a:p>
            <a:r>
              <a:rPr lang="en-US" sz="2000" dirty="0"/>
              <a:t>           					</a:t>
            </a:r>
            <a:r>
              <a:rPr lang="en-US" dirty="0"/>
              <a:t>          </a:t>
            </a:r>
          </a:p>
          <a:p>
            <a:r>
              <a:rPr lang="en-US" dirty="0"/>
              <a:t>			         </a:t>
            </a:r>
          </a:p>
          <a:p>
            <a:r>
              <a:rPr lang="en-US" dirty="0"/>
              <a:t>                                                            </a:t>
            </a:r>
          </a:p>
          <a:p>
            <a:r>
              <a:rPr lang="en-US" dirty="0"/>
              <a:t>                                                           </a:t>
            </a:r>
          </a:p>
        </p:txBody>
      </p:sp>
      <p:sp>
        <p:nvSpPr>
          <p:cNvPr id="3" name="TextBox 2">
            <a:extLst>
              <a:ext uri="{FF2B5EF4-FFF2-40B4-BE49-F238E27FC236}">
                <a16:creationId xmlns:a16="http://schemas.microsoft.com/office/drawing/2014/main" id="{C0E7D390-9DB0-475F-A240-8A777A7641CD}"/>
              </a:ext>
            </a:extLst>
          </p:cNvPr>
          <p:cNvSpPr txBox="1"/>
          <p:nvPr/>
        </p:nvSpPr>
        <p:spPr>
          <a:xfrm>
            <a:off x="9499743" y="2900646"/>
            <a:ext cx="2692257" cy="923330"/>
          </a:xfrm>
          <a:prstGeom prst="rect">
            <a:avLst/>
          </a:prstGeom>
          <a:noFill/>
        </p:spPr>
        <p:txBody>
          <a:bodyPr wrap="square" rtlCol="0">
            <a:spAutoFit/>
          </a:bodyPr>
          <a:lstStyle/>
          <a:p>
            <a:endParaRPr lang="en-US" dirty="0"/>
          </a:p>
          <a:p>
            <a:r>
              <a:rPr lang="en-US" dirty="0"/>
              <a:t>     </a:t>
            </a:r>
            <a:r>
              <a:rPr lang="en-US" b="1" dirty="0"/>
              <a:t>May 7, 2018</a:t>
            </a:r>
          </a:p>
          <a:p>
            <a:r>
              <a:rPr lang="en-US" b="1" dirty="0"/>
              <a:t>         9:00 AM</a:t>
            </a:r>
          </a:p>
        </p:txBody>
      </p:sp>
    </p:spTree>
    <p:extLst>
      <p:ext uri="{BB962C8B-B14F-4D97-AF65-F5344CB8AC3E}">
        <p14:creationId xmlns:p14="http://schemas.microsoft.com/office/powerpoint/2010/main" val="486930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4C72-703C-406F-8C19-3598D2770099}"/>
              </a:ext>
            </a:extLst>
          </p:cNvPr>
          <p:cNvSpPr>
            <a:spLocks noGrp="1"/>
          </p:cNvSpPr>
          <p:nvPr>
            <p:ph type="title"/>
          </p:nvPr>
        </p:nvSpPr>
        <p:spPr>
          <a:xfrm>
            <a:off x="646111" y="336328"/>
            <a:ext cx="9404723" cy="1516919"/>
          </a:xfrm>
        </p:spPr>
        <p:txBody>
          <a:bodyPr/>
          <a:lstStyle/>
          <a:p>
            <a:r>
              <a:rPr lang="en-US" dirty="0"/>
              <a:t>                   </a:t>
            </a:r>
            <a:r>
              <a:rPr lang="en-US" dirty="0">
                <a:solidFill>
                  <a:srgbClr val="FFFF00"/>
                </a:solidFill>
              </a:rPr>
              <a:t> </a:t>
            </a:r>
            <a:r>
              <a:rPr lang="en-US" sz="3600" b="1" dirty="0">
                <a:solidFill>
                  <a:srgbClr val="FFFF00"/>
                </a:solidFill>
              </a:rPr>
              <a:t>We Can Transform  </a:t>
            </a:r>
            <a:br>
              <a:rPr lang="en-US" sz="3600" b="1" dirty="0">
                <a:solidFill>
                  <a:srgbClr val="FFFF00"/>
                </a:solidFill>
              </a:rPr>
            </a:br>
            <a:r>
              <a:rPr lang="en-US" sz="3600" b="1" dirty="0">
                <a:solidFill>
                  <a:srgbClr val="FFFF00"/>
                </a:solidFill>
              </a:rPr>
              <a:t>           America’s Skilled Nursing Industry   </a:t>
            </a:r>
          </a:p>
        </p:txBody>
      </p:sp>
      <p:sp>
        <p:nvSpPr>
          <p:cNvPr id="3" name="Content Placeholder 2">
            <a:extLst>
              <a:ext uri="{FF2B5EF4-FFF2-40B4-BE49-F238E27FC236}">
                <a16:creationId xmlns:a16="http://schemas.microsoft.com/office/drawing/2014/main" id="{7879ED0F-BEFE-4B1F-BBE6-5617EB3F95BF}"/>
              </a:ext>
            </a:extLst>
          </p:cNvPr>
          <p:cNvSpPr>
            <a:spLocks noGrp="1"/>
          </p:cNvSpPr>
          <p:nvPr>
            <p:ph idx="1"/>
          </p:nvPr>
        </p:nvSpPr>
        <p:spPr>
          <a:xfrm>
            <a:off x="-1073426" y="3132083"/>
            <a:ext cx="13089835" cy="3116316"/>
          </a:xfrm>
        </p:spPr>
        <p:txBody>
          <a:bodyPr>
            <a:normAutofit/>
          </a:bodyPr>
          <a:lstStyle/>
          <a:p>
            <a:pPr marL="0" indent="0">
              <a:buNone/>
            </a:pPr>
            <a:r>
              <a:rPr lang="en-US" sz="3600" b="1" dirty="0"/>
              <a:t>                               By Offering High Quality </a:t>
            </a:r>
          </a:p>
          <a:p>
            <a:pPr marL="0" indent="0">
              <a:buNone/>
            </a:pPr>
            <a:r>
              <a:rPr lang="en-US" sz="3600" b="1" dirty="0"/>
              <a:t>                                Telemedicine Services </a:t>
            </a:r>
          </a:p>
          <a:p>
            <a:pPr marL="0" indent="0">
              <a:buNone/>
            </a:pPr>
            <a:r>
              <a:rPr lang="en-US" sz="3600" b="1" dirty="0"/>
              <a:t>             	          at the Resident’s Bedside Across                         	               America’s 15,000+ Skilled Care Facilities</a:t>
            </a:r>
          </a:p>
          <a:p>
            <a:pPr marL="0" indent="0" algn="ctr">
              <a:buNone/>
            </a:pPr>
            <a:endParaRPr lang="en-US" sz="3600" b="1" dirty="0"/>
          </a:p>
          <a:p>
            <a:pPr marL="0" indent="0" algn="ctr">
              <a:buNone/>
            </a:pPr>
            <a:endParaRPr lang="en-US" sz="3600" b="1" dirty="0">
              <a:solidFill>
                <a:srgbClr val="FFFF00"/>
              </a:solidFill>
            </a:endParaRPr>
          </a:p>
        </p:txBody>
      </p:sp>
      <p:cxnSp>
        <p:nvCxnSpPr>
          <p:cNvPr id="4" name="Straight Connector 3">
            <a:extLst>
              <a:ext uri="{FF2B5EF4-FFF2-40B4-BE49-F238E27FC236}">
                <a16:creationId xmlns:a16="http://schemas.microsoft.com/office/drawing/2014/main" id="{AB5B87C6-E0C7-4254-965A-E3C2A7C59AA3}"/>
              </a:ext>
            </a:extLst>
          </p:cNvPr>
          <p:cNvCxnSpPr>
            <a:cxnSpLocks/>
          </p:cNvCxnSpPr>
          <p:nvPr/>
        </p:nvCxnSpPr>
        <p:spPr>
          <a:xfrm>
            <a:off x="472966" y="1639615"/>
            <a:ext cx="10930758" cy="735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44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D419-7F82-4958-9DC4-3EE5ECD229ED}"/>
              </a:ext>
            </a:extLst>
          </p:cNvPr>
          <p:cNvSpPr>
            <a:spLocks noGrp="1"/>
          </p:cNvSpPr>
          <p:nvPr>
            <p:ph type="title"/>
          </p:nvPr>
        </p:nvSpPr>
        <p:spPr>
          <a:xfrm>
            <a:off x="646111" y="320040"/>
            <a:ext cx="9404723" cy="1533208"/>
          </a:xfrm>
        </p:spPr>
        <p:txBody>
          <a:bodyPr/>
          <a:lstStyle/>
          <a:p>
            <a:pPr algn="ctr"/>
            <a:r>
              <a:rPr lang="en-US" sz="3600" b="1" dirty="0">
                <a:solidFill>
                  <a:srgbClr val="FFFF00"/>
                </a:solidFill>
              </a:rPr>
              <a:t>        What is “Telemedicine”</a:t>
            </a:r>
          </a:p>
        </p:txBody>
      </p:sp>
      <p:sp>
        <p:nvSpPr>
          <p:cNvPr id="3" name="Content Placeholder 2">
            <a:extLst>
              <a:ext uri="{FF2B5EF4-FFF2-40B4-BE49-F238E27FC236}">
                <a16:creationId xmlns:a16="http://schemas.microsoft.com/office/drawing/2014/main" id="{6048188C-56A5-4A62-A4C5-6D08DFE41F39}"/>
              </a:ext>
            </a:extLst>
          </p:cNvPr>
          <p:cNvSpPr>
            <a:spLocks noGrp="1"/>
          </p:cNvSpPr>
          <p:nvPr>
            <p:ph idx="1"/>
          </p:nvPr>
        </p:nvSpPr>
        <p:spPr>
          <a:xfrm>
            <a:off x="654205" y="1302332"/>
            <a:ext cx="10883590" cy="5624938"/>
          </a:xfrm>
        </p:spPr>
        <p:txBody>
          <a:bodyPr>
            <a:normAutofit fontScale="85000" lnSpcReduction="10000"/>
          </a:bodyPr>
          <a:lstStyle/>
          <a:p>
            <a:pPr marL="0" indent="0" algn="ctr">
              <a:buNone/>
            </a:pPr>
            <a:r>
              <a:rPr lang="en-US" sz="4000" i="1" dirty="0"/>
              <a:t>“The practice of medicine when the doctor and       	patient are widely separated using two-way voice and visual communication</a:t>
            </a:r>
            <a:r>
              <a:rPr lang="en-US" sz="4000" b="1" i="1" dirty="0"/>
              <a:t>”	</a:t>
            </a:r>
          </a:p>
          <a:p>
            <a:pPr marL="0" indent="0">
              <a:buNone/>
            </a:pPr>
            <a:r>
              <a:rPr lang="en-US" sz="5100" b="1" i="1" dirty="0"/>
              <a:t>	   </a:t>
            </a:r>
            <a:r>
              <a:rPr lang="en-US" sz="3300" b="1" i="1" dirty="0"/>
              <a:t> </a:t>
            </a:r>
            <a:r>
              <a:rPr lang="en-US" sz="3400" b="1" i="1" dirty="0"/>
              <a:t>Means a lot of different things to a lot of people</a:t>
            </a:r>
            <a:r>
              <a:rPr lang="en-US" sz="3300" b="1" i="1" dirty="0"/>
              <a:t>			</a:t>
            </a:r>
          </a:p>
          <a:p>
            <a:pPr lvl="2"/>
            <a:r>
              <a:rPr lang="en-US" sz="2800" dirty="0"/>
              <a:t>Remote weight and blood pressure checks</a:t>
            </a:r>
          </a:p>
          <a:p>
            <a:pPr lvl="2"/>
            <a:r>
              <a:rPr lang="en-US" sz="2800" dirty="0"/>
              <a:t>Blood sugar levels</a:t>
            </a:r>
          </a:p>
          <a:p>
            <a:pPr lvl="2"/>
            <a:r>
              <a:rPr lang="en-US" sz="2800" dirty="0"/>
              <a:t>Cardiac monitoring </a:t>
            </a:r>
          </a:p>
          <a:p>
            <a:pPr lvl="2"/>
            <a:r>
              <a:rPr lang="en-US" sz="2800" dirty="0"/>
              <a:t>Basic primary care</a:t>
            </a:r>
          </a:p>
          <a:p>
            <a:pPr lvl="2"/>
            <a:r>
              <a:rPr lang="en-US" sz="2800" dirty="0"/>
              <a:t>Medication management </a:t>
            </a:r>
          </a:p>
          <a:p>
            <a:pPr lvl="2"/>
            <a:r>
              <a:rPr lang="en-US" sz="2800" dirty="0"/>
              <a:t>Rural emergency rooms</a:t>
            </a:r>
          </a:p>
          <a:p>
            <a:pPr lvl="2"/>
            <a:r>
              <a:rPr lang="en-US" sz="2800" dirty="0"/>
              <a:t>Ambulances</a:t>
            </a:r>
          </a:p>
        </p:txBody>
      </p:sp>
      <p:cxnSp>
        <p:nvCxnSpPr>
          <p:cNvPr id="4" name="Straight Connector 3">
            <a:extLst>
              <a:ext uri="{FF2B5EF4-FFF2-40B4-BE49-F238E27FC236}">
                <a16:creationId xmlns:a16="http://schemas.microsoft.com/office/drawing/2014/main" id="{ED78B1E8-04DB-4B86-BE90-045B847FE9AE}"/>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260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FB5FB-015F-467E-B574-F245EF631092}"/>
              </a:ext>
            </a:extLst>
          </p:cNvPr>
          <p:cNvSpPr>
            <a:spLocks noGrp="1"/>
          </p:cNvSpPr>
          <p:nvPr>
            <p:ph type="title"/>
          </p:nvPr>
        </p:nvSpPr>
        <p:spPr>
          <a:xfrm>
            <a:off x="485807" y="185195"/>
            <a:ext cx="9814331" cy="1927133"/>
          </a:xfrm>
        </p:spPr>
        <p:txBody>
          <a:bodyPr/>
          <a:lstStyle/>
          <a:p>
            <a:r>
              <a:rPr lang="en-US" sz="3600" b="1" dirty="0">
                <a:solidFill>
                  <a:srgbClr val="FFFF00"/>
                </a:solidFill>
              </a:rPr>
              <a:t>Telemedicine … The Ability To Differentiate Resident’s that Truly Need Hospitalization</a:t>
            </a:r>
          </a:p>
        </p:txBody>
      </p:sp>
      <p:sp>
        <p:nvSpPr>
          <p:cNvPr id="3" name="Content Placeholder 2">
            <a:extLst>
              <a:ext uri="{FF2B5EF4-FFF2-40B4-BE49-F238E27FC236}">
                <a16:creationId xmlns:a16="http://schemas.microsoft.com/office/drawing/2014/main" id="{96F66522-0197-4AC6-9380-22CDF7BAAC3F}"/>
              </a:ext>
            </a:extLst>
          </p:cNvPr>
          <p:cNvSpPr>
            <a:spLocks noGrp="1"/>
          </p:cNvSpPr>
          <p:nvPr>
            <p:ph idx="1"/>
          </p:nvPr>
        </p:nvSpPr>
        <p:spPr>
          <a:xfrm>
            <a:off x="646110" y="1770928"/>
            <a:ext cx="9404723" cy="4536882"/>
          </a:xfrm>
        </p:spPr>
        <p:txBody>
          <a:bodyPr>
            <a:noAutofit/>
          </a:bodyPr>
          <a:lstStyle/>
          <a:p>
            <a:r>
              <a:rPr lang="en-US" sz="2800" dirty="0"/>
              <a:t>Two way video interaction </a:t>
            </a:r>
          </a:p>
          <a:p>
            <a:r>
              <a:rPr lang="en-US" sz="2800" dirty="0"/>
              <a:t>Digitally enhanced stethoscope</a:t>
            </a:r>
          </a:p>
          <a:p>
            <a:r>
              <a:rPr lang="en-US" sz="2800" dirty="0"/>
              <a:t>Zoom camera</a:t>
            </a:r>
          </a:p>
          <a:p>
            <a:r>
              <a:rPr lang="en-US" sz="2800" dirty="0"/>
              <a:t>Otoscope</a:t>
            </a:r>
          </a:p>
          <a:p>
            <a:r>
              <a:rPr lang="en-US" sz="2800" dirty="0"/>
              <a:t>Pillow speaker &amp; privacy phone</a:t>
            </a:r>
          </a:p>
          <a:p>
            <a:r>
              <a:rPr lang="en-US" sz="2800" dirty="0"/>
              <a:t>No log in/key board</a:t>
            </a:r>
          </a:p>
          <a:p>
            <a:r>
              <a:rPr lang="en-US" sz="2800" dirty="0"/>
              <a:t>Multi-hour battery life</a:t>
            </a:r>
          </a:p>
          <a:p>
            <a:pPr marL="0" indent="0">
              <a:buNone/>
            </a:pPr>
            <a:r>
              <a:rPr lang="en-US" sz="2800" b="1" dirty="0"/>
              <a:t>           </a:t>
            </a:r>
          </a:p>
        </p:txBody>
      </p:sp>
      <p:pic>
        <p:nvPicPr>
          <p:cNvPr id="4" name="Picture 3">
            <a:extLst>
              <a:ext uri="{FF2B5EF4-FFF2-40B4-BE49-F238E27FC236}">
                <a16:creationId xmlns:a16="http://schemas.microsoft.com/office/drawing/2014/main" id="{2D161B85-3258-4402-B9E2-7A1512C83E3A}"/>
              </a:ext>
            </a:extLst>
          </p:cNvPr>
          <p:cNvPicPr>
            <a:picLocks noChangeAspect="1"/>
          </p:cNvPicPr>
          <p:nvPr/>
        </p:nvPicPr>
        <p:blipFill>
          <a:blip r:embed="rId2"/>
          <a:stretch>
            <a:fillRect/>
          </a:stretch>
        </p:blipFill>
        <p:spPr>
          <a:xfrm>
            <a:off x="7112377" y="1770928"/>
            <a:ext cx="4118898" cy="4274819"/>
          </a:xfrm>
          <a:prstGeom prst="rect">
            <a:avLst/>
          </a:prstGeom>
        </p:spPr>
      </p:pic>
      <p:cxnSp>
        <p:nvCxnSpPr>
          <p:cNvPr id="5" name="Straight Connector 4">
            <a:extLst>
              <a:ext uri="{FF2B5EF4-FFF2-40B4-BE49-F238E27FC236}">
                <a16:creationId xmlns:a16="http://schemas.microsoft.com/office/drawing/2014/main" id="{18A109B6-D54B-4093-B2E2-FD381AB0B791}"/>
              </a:ext>
            </a:extLst>
          </p:cNvPr>
          <p:cNvCxnSpPr>
            <a:cxnSpLocks/>
          </p:cNvCxnSpPr>
          <p:nvPr/>
        </p:nvCxnSpPr>
        <p:spPr>
          <a:xfrm>
            <a:off x="485807" y="143203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0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9808" y="655315"/>
            <a:ext cx="10199077" cy="776757"/>
          </a:xfrm>
        </p:spPr>
        <p:txBody>
          <a:bodyPr>
            <a:noAutofit/>
          </a:bodyPr>
          <a:lstStyle/>
          <a:p>
            <a:r>
              <a:rPr lang="en-US" sz="3600" b="1" dirty="0">
                <a:solidFill>
                  <a:schemeClr val="tx1"/>
                </a:solidFill>
              </a:rPr>
              <a:t>       </a:t>
            </a:r>
            <a:r>
              <a:rPr lang="en-US" sz="3600" b="1" dirty="0">
                <a:solidFill>
                  <a:srgbClr val="FFFF00"/>
                </a:solidFill>
              </a:rPr>
              <a:t>How Most Telemedicine Services Work</a:t>
            </a:r>
            <a:br>
              <a:rPr lang="en-US" sz="2800" dirty="0"/>
            </a:br>
            <a:endParaRPr lang="en-US" sz="2800" dirty="0"/>
          </a:p>
        </p:txBody>
      </p:sp>
      <p:sp>
        <p:nvSpPr>
          <p:cNvPr id="8" name="Rectangle 66"/>
          <p:cNvSpPr>
            <a:spLocks noChangeArrowheads="1"/>
          </p:cNvSpPr>
          <p:nvPr/>
        </p:nvSpPr>
        <p:spPr bwMode="auto">
          <a:xfrm>
            <a:off x="1638301" y="1004503"/>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srgbClr val="404041"/>
              </a:solidFill>
            </a:endParaRPr>
          </a:p>
        </p:txBody>
      </p:sp>
      <p:sp>
        <p:nvSpPr>
          <p:cNvPr id="14" name="Rectangle 70"/>
          <p:cNvSpPr>
            <a:spLocks noChangeArrowheads="1"/>
          </p:cNvSpPr>
          <p:nvPr/>
        </p:nvSpPr>
        <p:spPr bwMode="auto">
          <a:xfrm>
            <a:off x="1638301" y="1175953"/>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srgbClr val="404041"/>
              </a:solidFill>
            </a:endParaRPr>
          </a:p>
        </p:txBody>
      </p:sp>
      <p:sp>
        <p:nvSpPr>
          <p:cNvPr id="20" name="Rectangle 72"/>
          <p:cNvSpPr>
            <a:spLocks noChangeArrowheads="1"/>
          </p:cNvSpPr>
          <p:nvPr/>
        </p:nvSpPr>
        <p:spPr bwMode="auto">
          <a:xfrm>
            <a:off x="1638301" y="1175953"/>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srgbClr val="404041"/>
              </a:solidFill>
            </a:endParaRPr>
          </a:p>
        </p:txBody>
      </p:sp>
      <p:sp>
        <p:nvSpPr>
          <p:cNvPr id="25" name="Rectangle 73"/>
          <p:cNvSpPr>
            <a:spLocks noChangeArrowheads="1"/>
          </p:cNvSpPr>
          <p:nvPr/>
        </p:nvSpPr>
        <p:spPr bwMode="auto">
          <a:xfrm>
            <a:off x="1638301" y="1175953"/>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srgbClr val="404041"/>
              </a:solidFill>
            </a:endParaRPr>
          </a:p>
        </p:txBody>
      </p:sp>
      <p:sp>
        <p:nvSpPr>
          <p:cNvPr id="26" name="Rectangle 75"/>
          <p:cNvSpPr>
            <a:spLocks noChangeArrowheads="1"/>
          </p:cNvSpPr>
          <p:nvPr/>
        </p:nvSpPr>
        <p:spPr bwMode="auto">
          <a:xfrm>
            <a:off x="1638300" y="1037452"/>
            <a:ext cx="170560"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x-none" altLang="x-none" sz="900">
              <a:solidFill>
                <a:srgbClr val="404041"/>
              </a:solidFill>
              <a:latin typeface="Arial" charset="0"/>
              <a:ea typeface="Times New Roman" charset="0"/>
            </a:endParaRPr>
          </a:p>
          <a:p>
            <a:pPr eaLnBrk="0" fontAlgn="base" hangingPunct="0">
              <a:spcBef>
                <a:spcPct val="0"/>
              </a:spcBef>
              <a:spcAft>
                <a:spcPct val="0"/>
              </a:spcAft>
            </a:pPr>
            <a:r>
              <a:rPr lang="x-none" altLang="x-none" sz="900">
                <a:solidFill>
                  <a:srgbClr val="404041"/>
                </a:solidFill>
                <a:latin typeface="Arial" charset="0"/>
                <a:ea typeface="Times New Roman" charset="0"/>
              </a:rPr>
              <a:t> </a:t>
            </a:r>
          </a:p>
          <a:p>
            <a:pPr eaLnBrk="0" fontAlgn="base" hangingPunct="0">
              <a:spcBef>
                <a:spcPct val="0"/>
              </a:spcBef>
              <a:spcAft>
                <a:spcPct val="0"/>
              </a:spcAft>
            </a:pPr>
            <a:endParaRPr lang="x-none" altLang="x-none" sz="1350">
              <a:solidFill>
                <a:srgbClr val="404041"/>
              </a:solidFill>
              <a:latin typeface="Arial" charset="0"/>
            </a:endParaRPr>
          </a:p>
        </p:txBody>
      </p:sp>
      <p:sp>
        <p:nvSpPr>
          <p:cNvPr id="63" name="Rectangle 76"/>
          <p:cNvSpPr>
            <a:spLocks noChangeArrowheads="1"/>
          </p:cNvSpPr>
          <p:nvPr/>
        </p:nvSpPr>
        <p:spPr bwMode="auto">
          <a:xfrm>
            <a:off x="1638301" y="1175953"/>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srgbClr val="404041"/>
              </a:solidFill>
            </a:endParaRPr>
          </a:p>
        </p:txBody>
      </p:sp>
      <p:sp>
        <p:nvSpPr>
          <p:cNvPr id="65" name="Rectangle 77"/>
          <p:cNvSpPr>
            <a:spLocks noChangeArrowheads="1"/>
          </p:cNvSpPr>
          <p:nvPr/>
        </p:nvSpPr>
        <p:spPr bwMode="auto">
          <a:xfrm>
            <a:off x="1638301" y="1175953"/>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srgbClr val="404041"/>
              </a:solidFill>
            </a:endParaRPr>
          </a:p>
        </p:txBody>
      </p:sp>
      <p:sp>
        <p:nvSpPr>
          <p:cNvPr id="67" name="Rectangle 82"/>
          <p:cNvSpPr>
            <a:spLocks noChangeArrowheads="1"/>
          </p:cNvSpPr>
          <p:nvPr/>
        </p:nvSpPr>
        <p:spPr bwMode="auto">
          <a:xfrm>
            <a:off x="1638301" y="1175953"/>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srgbClr val="404041"/>
              </a:solidFill>
            </a:endParaRPr>
          </a:p>
        </p:txBody>
      </p:sp>
      <p:sp>
        <p:nvSpPr>
          <p:cNvPr id="69" name="Rectangle 84"/>
          <p:cNvSpPr>
            <a:spLocks noChangeArrowheads="1"/>
          </p:cNvSpPr>
          <p:nvPr/>
        </p:nvSpPr>
        <p:spPr bwMode="auto">
          <a:xfrm>
            <a:off x="1638301" y="956662"/>
            <a:ext cx="138564" cy="7155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endParaRPr lang="x-none" altLang="x-none" sz="600">
              <a:solidFill>
                <a:srgbClr val="404041"/>
              </a:solidFill>
              <a:latin typeface="Arial" charset="0"/>
            </a:endParaRPr>
          </a:p>
          <a:p>
            <a:pPr eaLnBrk="0" fontAlgn="base" hangingPunct="0">
              <a:spcBef>
                <a:spcPct val="0"/>
              </a:spcBef>
              <a:spcAft>
                <a:spcPct val="0"/>
              </a:spcAft>
            </a:pPr>
            <a:br>
              <a:rPr lang="x-none" altLang="x-none" sz="1350">
                <a:solidFill>
                  <a:srgbClr val="404041"/>
                </a:solidFill>
                <a:latin typeface="Arial" charset="0"/>
              </a:rPr>
            </a:br>
            <a:endParaRPr lang="x-none" altLang="x-none" sz="900">
              <a:solidFill>
                <a:srgbClr val="404041"/>
              </a:solidFill>
              <a:latin typeface="Arial" charset="0"/>
              <a:ea typeface="Times New Roman" charset="0"/>
            </a:endParaRPr>
          </a:p>
          <a:p>
            <a:pPr eaLnBrk="0" fontAlgn="base" hangingPunct="0">
              <a:spcBef>
                <a:spcPct val="0"/>
              </a:spcBef>
              <a:spcAft>
                <a:spcPct val="0"/>
              </a:spcAft>
            </a:pPr>
            <a:endParaRPr lang="x-none" altLang="x-none" sz="1350">
              <a:solidFill>
                <a:srgbClr val="404041"/>
              </a:solidFill>
              <a:latin typeface="Arial" charset="0"/>
            </a:endParaRPr>
          </a:p>
        </p:txBody>
      </p:sp>
      <p:sp>
        <p:nvSpPr>
          <p:cNvPr id="71" name="Rectangle 99"/>
          <p:cNvSpPr>
            <a:spLocks noChangeArrowheads="1"/>
          </p:cNvSpPr>
          <p:nvPr/>
        </p:nvSpPr>
        <p:spPr bwMode="auto">
          <a:xfrm>
            <a:off x="1638301" y="1175953"/>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srgbClr val="404041"/>
              </a:solidFill>
            </a:endParaRPr>
          </a:p>
        </p:txBody>
      </p:sp>
      <p:sp>
        <p:nvSpPr>
          <p:cNvPr id="72" name="Rectangle 100"/>
          <p:cNvSpPr>
            <a:spLocks noChangeArrowheads="1"/>
          </p:cNvSpPr>
          <p:nvPr/>
        </p:nvSpPr>
        <p:spPr bwMode="auto">
          <a:xfrm>
            <a:off x="1638301" y="1175953"/>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srgbClr val="404041"/>
              </a:solidFill>
            </a:endParaRPr>
          </a:p>
        </p:txBody>
      </p:sp>
      <p:sp>
        <p:nvSpPr>
          <p:cNvPr id="73" name="Rectangle 106"/>
          <p:cNvSpPr>
            <a:spLocks noChangeArrowheads="1"/>
          </p:cNvSpPr>
          <p:nvPr/>
        </p:nvSpPr>
        <p:spPr bwMode="auto">
          <a:xfrm>
            <a:off x="1638301" y="1175953"/>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dirty="0">
              <a:solidFill>
                <a:srgbClr val="404041"/>
              </a:solidFill>
            </a:endParaRPr>
          </a:p>
        </p:txBody>
      </p:sp>
      <p:grpSp>
        <p:nvGrpSpPr>
          <p:cNvPr id="6" name="Group 5"/>
          <p:cNvGrpSpPr/>
          <p:nvPr/>
        </p:nvGrpSpPr>
        <p:grpSpPr>
          <a:xfrm>
            <a:off x="1180937" y="1719005"/>
            <a:ext cx="10437106" cy="4104449"/>
            <a:chOff x="2026017" y="1630561"/>
            <a:chExt cx="8334799" cy="4327399"/>
          </a:xfrm>
        </p:grpSpPr>
        <p:grpSp>
          <p:nvGrpSpPr>
            <p:cNvPr id="2" name="Group 1"/>
            <p:cNvGrpSpPr/>
            <p:nvPr/>
          </p:nvGrpSpPr>
          <p:grpSpPr>
            <a:xfrm>
              <a:off x="2386356" y="1630561"/>
              <a:ext cx="7588752" cy="1486936"/>
              <a:chOff x="1098109" y="1587229"/>
              <a:chExt cx="7799719" cy="1528273"/>
            </a:xfrm>
          </p:grpSpPr>
          <p:pic>
            <p:nvPicPr>
              <p:cNvPr id="206" name="Picture 205" descr="../Downloads/1486079233_thefreeforty_cal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8109" y="1587229"/>
                <a:ext cx="1027572" cy="1028387"/>
              </a:xfrm>
              <a:prstGeom prst="rect">
                <a:avLst/>
              </a:prstGeom>
              <a:noFill/>
              <a:ln>
                <a:noFill/>
              </a:ln>
            </p:spPr>
          </p:pic>
          <p:pic>
            <p:nvPicPr>
              <p:cNvPr id="207" name="Picture 206" descr="../Downloads/1486079822_computer-network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3327" y="1850723"/>
                <a:ext cx="1250144" cy="1250909"/>
              </a:xfrm>
              <a:prstGeom prst="rect">
                <a:avLst/>
              </a:prstGeom>
              <a:noFill/>
              <a:ln>
                <a:noFill/>
              </a:ln>
            </p:spPr>
          </p:pic>
          <p:pic>
            <p:nvPicPr>
              <p:cNvPr id="208" name="Picture 207" descr="../Downloads/1486078935_Arrow_Dotted_Righ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8593" y="2298748"/>
                <a:ext cx="634432" cy="635333"/>
              </a:xfrm>
              <a:prstGeom prst="rect">
                <a:avLst/>
              </a:prstGeom>
              <a:noFill/>
              <a:ln>
                <a:noFill/>
              </a:ln>
            </p:spPr>
          </p:pic>
          <p:pic>
            <p:nvPicPr>
              <p:cNvPr id="209" name="Picture 208" descr="../Downloads/1486078935_Arrow_Dotted_Righ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1004" y="2298748"/>
                <a:ext cx="634432" cy="635333"/>
              </a:xfrm>
              <a:prstGeom prst="rect">
                <a:avLst/>
              </a:prstGeom>
              <a:noFill/>
              <a:ln>
                <a:noFill/>
              </a:ln>
            </p:spPr>
          </p:pic>
          <p:pic>
            <p:nvPicPr>
              <p:cNvPr id="210" name="Picture 209" descr="../Downloads/1486078935_Arrow_Dotted_Righ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1622" y="2298748"/>
                <a:ext cx="634432" cy="635333"/>
              </a:xfrm>
              <a:prstGeom prst="rect">
                <a:avLst/>
              </a:prstGeom>
              <a:noFill/>
              <a:ln>
                <a:noFill/>
              </a:ln>
            </p:spPr>
          </p:pic>
          <p:pic>
            <p:nvPicPr>
              <p:cNvPr id="211" name="Picture 210" descr="../Downloads/1486080509_Appliances-3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51116" y="1862513"/>
                <a:ext cx="1207502" cy="1208276"/>
              </a:xfrm>
              <a:prstGeom prst="rect">
                <a:avLst/>
              </a:prstGeom>
              <a:noFill/>
              <a:ln>
                <a:noFill/>
              </a:ln>
            </p:spPr>
          </p:pic>
          <p:pic>
            <p:nvPicPr>
              <p:cNvPr id="214" name="Picture 213" descr="../Downloads/1486080794_doctor.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7109" y="2062946"/>
                <a:ext cx="544988" cy="545908"/>
              </a:xfrm>
              <a:prstGeom prst="rect">
                <a:avLst/>
              </a:prstGeom>
              <a:noFill/>
              <a:ln>
                <a:noFill/>
              </a:ln>
            </p:spPr>
          </p:pic>
          <p:pic>
            <p:nvPicPr>
              <p:cNvPr id="215" name="Picture 214" descr="../Downloads/1486677727_other-conversation-review-comment-bubble-talk-outline-strok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44564" y="1862513"/>
                <a:ext cx="1253264" cy="1252989"/>
              </a:xfrm>
              <a:prstGeom prst="rect">
                <a:avLst/>
              </a:prstGeom>
              <a:noFill/>
              <a:ln>
                <a:noFill/>
              </a:ln>
            </p:spPr>
          </p:pic>
          <p:sp>
            <p:nvSpPr>
              <p:cNvPr id="216" name="Oval 215"/>
              <p:cNvSpPr>
                <a:spLocks noChangeAspect="1"/>
              </p:cNvSpPr>
              <p:nvPr/>
            </p:nvSpPr>
            <p:spPr>
              <a:xfrm flipH="1">
                <a:off x="8033724" y="2487391"/>
                <a:ext cx="73844" cy="738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217" name="Oval 216"/>
              <p:cNvSpPr>
                <a:spLocks noChangeAspect="1"/>
              </p:cNvSpPr>
              <p:nvPr/>
            </p:nvSpPr>
            <p:spPr>
              <a:xfrm flipH="1">
                <a:off x="7904004" y="2487391"/>
                <a:ext cx="73844" cy="738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218" name="Oval 217"/>
              <p:cNvSpPr>
                <a:spLocks noChangeAspect="1"/>
              </p:cNvSpPr>
              <p:nvPr/>
            </p:nvSpPr>
            <p:spPr>
              <a:xfrm flipH="1">
                <a:off x="8163444" y="2487391"/>
                <a:ext cx="73844" cy="73828"/>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p>
            </p:txBody>
          </p:sp>
        </p:grpSp>
        <p:grpSp>
          <p:nvGrpSpPr>
            <p:cNvPr id="281" name="Group 280"/>
            <p:cNvGrpSpPr/>
            <p:nvPr/>
          </p:nvGrpSpPr>
          <p:grpSpPr>
            <a:xfrm>
              <a:off x="2026017" y="3185654"/>
              <a:ext cx="8334799" cy="2772306"/>
              <a:chOff x="2475409" y="3271805"/>
              <a:chExt cx="5334000" cy="1865274"/>
            </a:xfrm>
          </p:grpSpPr>
          <p:sp>
            <p:nvSpPr>
              <p:cNvPr id="283" name="Rounded Rectangle 282"/>
              <p:cNvSpPr/>
              <p:nvPr/>
            </p:nvSpPr>
            <p:spPr>
              <a:xfrm>
                <a:off x="2475409" y="3403885"/>
                <a:ext cx="1219200" cy="1733194"/>
              </a:xfrm>
              <a:prstGeom prst="roundRect">
                <a:avLst/>
              </a:prstGeom>
              <a:solidFill>
                <a:srgbClr val="F4F2F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284" name="Oval 283"/>
              <p:cNvSpPr/>
              <p:nvPr/>
            </p:nvSpPr>
            <p:spPr>
              <a:xfrm>
                <a:off x="2925624" y="3276885"/>
                <a:ext cx="304800" cy="304800"/>
              </a:xfrm>
              <a:prstGeom prst="ellipse">
                <a:avLst/>
              </a:prstGeom>
              <a:solidFill>
                <a:srgbClr val="D0714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285" name="Text Box 38"/>
              <p:cNvSpPr txBox="1"/>
              <p:nvPr/>
            </p:nvSpPr>
            <p:spPr>
              <a:xfrm>
                <a:off x="2926894" y="3271805"/>
                <a:ext cx="302260" cy="2946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900" dirty="0">
                    <a:solidFill>
                      <a:srgbClr val="FFFFFF"/>
                    </a:solidFill>
                    <a:latin typeface="Sinkin Sans 400" charset="0"/>
                    <a:ea typeface="DengXian" charset="-122"/>
                    <a:cs typeface="Times New Roman" charset="0"/>
                  </a:rPr>
                  <a:t>1</a:t>
                </a:r>
                <a:endParaRPr lang="en-US" sz="900" dirty="0">
                  <a:solidFill>
                    <a:srgbClr val="404041"/>
                  </a:solidFill>
                  <a:ea typeface="DengXian" charset="-122"/>
                  <a:cs typeface="Times New Roman" charset="0"/>
                </a:endParaRPr>
              </a:p>
            </p:txBody>
          </p:sp>
          <p:sp>
            <p:nvSpPr>
              <p:cNvPr id="286" name="Rounded Rectangle 285"/>
              <p:cNvSpPr/>
              <p:nvPr/>
            </p:nvSpPr>
            <p:spPr>
              <a:xfrm>
                <a:off x="3838754" y="3405155"/>
                <a:ext cx="1219200" cy="1731924"/>
              </a:xfrm>
              <a:prstGeom prst="roundRect">
                <a:avLst/>
              </a:prstGeom>
              <a:solidFill>
                <a:srgbClr val="F4F2F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287" name="Rounded Rectangle 286"/>
              <p:cNvSpPr/>
              <p:nvPr/>
            </p:nvSpPr>
            <p:spPr>
              <a:xfrm>
                <a:off x="5216704" y="3398805"/>
                <a:ext cx="1219200" cy="1738274"/>
              </a:xfrm>
              <a:prstGeom prst="roundRect">
                <a:avLst/>
              </a:prstGeom>
              <a:solidFill>
                <a:srgbClr val="F4F2F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288" name="Rounded Rectangle 287"/>
              <p:cNvSpPr/>
              <p:nvPr/>
            </p:nvSpPr>
            <p:spPr>
              <a:xfrm>
                <a:off x="6590209" y="3398805"/>
                <a:ext cx="1219200" cy="1738274"/>
              </a:xfrm>
              <a:prstGeom prst="roundRect">
                <a:avLst/>
              </a:prstGeom>
              <a:solidFill>
                <a:srgbClr val="F4F2F4"/>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289" name="Oval 288"/>
              <p:cNvSpPr/>
              <p:nvPr/>
            </p:nvSpPr>
            <p:spPr>
              <a:xfrm>
                <a:off x="4301669" y="3278155"/>
                <a:ext cx="304800" cy="304800"/>
              </a:xfrm>
              <a:prstGeom prst="ellipse">
                <a:avLst/>
              </a:prstGeom>
              <a:solidFill>
                <a:srgbClr val="D0714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291" name="Text Box 43"/>
              <p:cNvSpPr txBox="1"/>
              <p:nvPr/>
            </p:nvSpPr>
            <p:spPr>
              <a:xfrm>
                <a:off x="4302304" y="3275615"/>
                <a:ext cx="302260" cy="2946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900" dirty="0">
                    <a:solidFill>
                      <a:srgbClr val="FFFFFF"/>
                    </a:solidFill>
                    <a:latin typeface="Sinkin Sans 400" charset="0"/>
                    <a:ea typeface="DengXian" charset="-122"/>
                    <a:cs typeface="Times New Roman" charset="0"/>
                  </a:rPr>
                  <a:t>2</a:t>
                </a:r>
                <a:endParaRPr lang="en-US" sz="900" dirty="0">
                  <a:solidFill>
                    <a:srgbClr val="404041"/>
                  </a:solidFill>
                  <a:ea typeface="DengXian" charset="-122"/>
                  <a:cs typeface="Times New Roman" charset="0"/>
                </a:endParaRPr>
              </a:p>
            </p:txBody>
          </p:sp>
          <p:sp>
            <p:nvSpPr>
              <p:cNvPr id="292" name="Oval 291"/>
              <p:cNvSpPr/>
              <p:nvPr/>
            </p:nvSpPr>
            <p:spPr>
              <a:xfrm>
                <a:off x="5670729" y="3278155"/>
                <a:ext cx="304800" cy="304800"/>
              </a:xfrm>
              <a:prstGeom prst="ellipse">
                <a:avLst/>
              </a:prstGeom>
              <a:solidFill>
                <a:srgbClr val="D0714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293" name="Text Box 45"/>
              <p:cNvSpPr txBox="1"/>
              <p:nvPr/>
            </p:nvSpPr>
            <p:spPr>
              <a:xfrm>
                <a:off x="5677079" y="3278155"/>
                <a:ext cx="302260" cy="2946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900" dirty="0">
                    <a:solidFill>
                      <a:srgbClr val="FFFFFF"/>
                    </a:solidFill>
                    <a:latin typeface="Sinkin Sans 400" charset="0"/>
                    <a:ea typeface="DengXian" charset="-122"/>
                    <a:cs typeface="Times New Roman" charset="0"/>
                  </a:rPr>
                  <a:t>3</a:t>
                </a:r>
                <a:endParaRPr lang="en-US" sz="900" dirty="0">
                  <a:solidFill>
                    <a:srgbClr val="404041"/>
                  </a:solidFill>
                  <a:ea typeface="DengXian" charset="-122"/>
                  <a:cs typeface="Times New Roman" charset="0"/>
                </a:endParaRPr>
              </a:p>
            </p:txBody>
          </p:sp>
          <p:sp>
            <p:nvSpPr>
              <p:cNvPr id="294" name="Oval 293"/>
              <p:cNvSpPr/>
              <p:nvPr/>
            </p:nvSpPr>
            <p:spPr>
              <a:xfrm>
                <a:off x="7049314" y="3278155"/>
                <a:ext cx="304800" cy="304800"/>
              </a:xfrm>
              <a:prstGeom prst="ellipse">
                <a:avLst/>
              </a:prstGeom>
              <a:solidFill>
                <a:srgbClr val="D0714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dirty="0">
                  <a:solidFill>
                    <a:srgbClr val="FFFFFF"/>
                  </a:solidFill>
                </a:endParaRPr>
              </a:p>
            </p:txBody>
          </p:sp>
          <p:sp>
            <p:nvSpPr>
              <p:cNvPr id="295" name="Text Box 47"/>
              <p:cNvSpPr txBox="1"/>
              <p:nvPr/>
            </p:nvSpPr>
            <p:spPr>
              <a:xfrm>
                <a:off x="7045504" y="3278155"/>
                <a:ext cx="302260" cy="2946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US" sz="900" dirty="0">
                    <a:solidFill>
                      <a:srgbClr val="FFFFFF"/>
                    </a:solidFill>
                    <a:latin typeface="Sinkin Sans 400" charset="0"/>
                    <a:ea typeface="DengXian" charset="-122"/>
                    <a:cs typeface="Times New Roman" charset="0"/>
                  </a:rPr>
                  <a:t>4</a:t>
                </a:r>
                <a:endParaRPr lang="en-US" sz="900" dirty="0">
                  <a:solidFill>
                    <a:srgbClr val="404041"/>
                  </a:solidFill>
                  <a:ea typeface="DengXian" charset="-122"/>
                  <a:cs typeface="Times New Roman" charset="0"/>
                </a:endParaRPr>
              </a:p>
            </p:txBody>
          </p:sp>
          <p:sp>
            <p:nvSpPr>
              <p:cNvPr id="298" name="Text Box 54"/>
              <p:cNvSpPr txBox="1"/>
              <p:nvPr/>
            </p:nvSpPr>
            <p:spPr>
              <a:xfrm>
                <a:off x="2549704" y="3510193"/>
                <a:ext cx="1066800" cy="156799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Bef>
                    <a:spcPts val="150"/>
                  </a:spcBef>
                </a:pPr>
                <a:r>
                  <a:rPr lang="en-US" b="1" dirty="0">
                    <a:solidFill>
                      <a:srgbClr val="404041"/>
                    </a:solidFill>
                    <a:latin typeface="Sinkin Sans 300 Light" charset="0"/>
                    <a:ea typeface="DengXian" charset="-122"/>
                    <a:cs typeface="Times New Roman" charset="0"/>
                  </a:rPr>
                  <a:t>The facility nurse calls and connects directly to a telemedicine physician or nurse practitioner</a:t>
                </a:r>
                <a:r>
                  <a:rPr lang="en-US" sz="1050" dirty="0">
                    <a:solidFill>
                      <a:srgbClr val="404041"/>
                    </a:solidFill>
                    <a:latin typeface="Sinkin Sans 300 Light" charset="0"/>
                    <a:ea typeface="DengXian" charset="-122"/>
                    <a:cs typeface="Times New Roman" charset="0"/>
                  </a:rPr>
                  <a:t>.</a:t>
                </a:r>
                <a:endParaRPr lang="en-US" sz="1050" dirty="0">
                  <a:solidFill>
                    <a:srgbClr val="404041"/>
                  </a:solidFill>
                  <a:ea typeface="DengXian" charset="-122"/>
                  <a:cs typeface="Times New Roman" charset="0"/>
                </a:endParaRPr>
              </a:p>
            </p:txBody>
          </p:sp>
          <p:sp>
            <p:nvSpPr>
              <p:cNvPr id="299" name="Text Box 55"/>
              <p:cNvSpPr txBox="1"/>
              <p:nvPr/>
            </p:nvSpPr>
            <p:spPr>
              <a:xfrm>
                <a:off x="3893541" y="3558695"/>
                <a:ext cx="1109624" cy="157838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Bef>
                    <a:spcPts val="150"/>
                  </a:spcBef>
                </a:pPr>
                <a:r>
                  <a:rPr lang="en-US" b="1" dirty="0">
                    <a:solidFill>
                      <a:srgbClr val="404041"/>
                    </a:solidFill>
                    <a:latin typeface="Sinkin Sans 300 Light" charset="0"/>
                    <a:ea typeface="DengXian" charset="-122"/>
                    <a:cs typeface="Times New Roman" charset="0"/>
                  </a:rPr>
                  <a:t>The clinician examines the patient with the nurse through the telemedicine unit and treats in place when possible</a:t>
                </a:r>
                <a:r>
                  <a:rPr lang="en-US" sz="975" dirty="0">
                    <a:solidFill>
                      <a:srgbClr val="404041"/>
                    </a:solidFill>
                    <a:latin typeface="Sinkin Sans 300 Light" charset="0"/>
                    <a:ea typeface="DengXian" charset="-122"/>
                    <a:cs typeface="Times New Roman" charset="0"/>
                  </a:rPr>
                  <a:t>. </a:t>
                </a:r>
                <a:endParaRPr lang="en-US" sz="975" dirty="0">
                  <a:solidFill>
                    <a:srgbClr val="404041"/>
                  </a:solidFill>
                  <a:ea typeface="DengXian" charset="-122"/>
                  <a:cs typeface="Times New Roman" charset="0"/>
                </a:endParaRPr>
              </a:p>
            </p:txBody>
          </p:sp>
          <p:sp>
            <p:nvSpPr>
              <p:cNvPr id="300" name="Text Box 56"/>
              <p:cNvSpPr txBox="1"/>
              <p:nvPr/>
            </p:nvSpPr>
            <p:spPr>
              <a:xfrm>
                <a:off x="5251059" y="3664432"/>
                <a:ext cx="1150122" cy="14726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Bef>
                    <a:spcPts val="150"/>
                  </a:spcBef>
                </a:pPr>
                <a:r>
                  <a:rPr lang="en-US" b="1" dirty="0">
                    <a:solidFill>
                      <a:srgbClr val="404041"/>
                    </a:solidFill>
                    <a:latin typeface="Sinkin Sans 300 Light" charset="0"/>
                    <a:ea typeface="DengXian" charset="-122"/>
                    <a:cs typeface="Times New Roman" charset="0"/>
                  </a:rPr>
                  <a:t>Full notes and orders are faxed securely to the nurse to update the patient’s record.</a:t>
                </a:r>
              </a:p>
            </p:txBody>
          </p:sp>
          <p:sp>
            <p:nvSpPr>
              <p:cNvPr id="301" name="Text Box 57"/>
              <p:cNvSpPr txBox="1"/>
              <p:nvPr/>
            </p:nvSpPr>
            <p:spPr>
              <a:xfrm>
                <a:off x="6663869" y="3516245"/>
                <a:ext cx="1066800" cy="162083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15000"/>
                  </a:lnSpc>
                  <a:spcBef>
                    <a:spcPts val="150"/>
                  </a:spcBef>
                </a:pPr>
                <a:r>
                  <a:rPr lang="en-US" b="1" dirty="0">
                    <a:solidFill>
                      <a:srgbClr val="404041"/>
                    </a:solidFill>
                    <a:latin typeface="Sinkin Sans 300 Light" charset="0"/>
                    <a:ea typeface="DengXian" charset="-122"/>
                    <a:cs typeface="Times New Roman" charset="0"/>
                  </a:rPr>
                  <a:t>The clinician communicates with the attending on the episode and treatment plan and with the family</a:t>
                </a:r>
              </a:p>
              <a:p>
                <a:pPr algn="ctr">
                  <a:lnSpc>
                    <a:spcPct val="115000"/>
                  </a:lnSpc>
                  <a:spcBef>
                    <a:spcPts val="150"/>
                  </a:spcBef>
                </a:pPr>
                <a:endParaRPr lang="en-US" b="1" dirty="0">
                  <a:solidFill>
                    <a:srgbClr val="404041"/>
                  </a:solidFill>
                  <a:latin typeface="Sinkin Sans 300 Light" charset="0"/>
                  <a:ea typeface="DengXian" charset="-122"/>
                  <a:cs typeface="Times New Roman" charset="0"/>
                </a:endParaRPr>
              </a:p>
            </p:txBody>
          </p:sp>
        </p:grpSp>
      </p:grpSp>
      <p:cxnSp>
        <p:nvCxnSpPr>
          <p:cNvPr id="46" name="Straight Connector 45">
            <a:extLst>
              <a:ext uri="{FF2B5EF4-FFF2-40B4-BE49-F238E27FC236}">
                <a16:creationId xmlns:a16="http://schemas.microsoft.com/office/drawing/2014/main" id="{E63748AD-1434-4C01-9CF8-643C65FD4DE4}"/>
              </a:ext>
            </a:extLst>
          </p:cNvPr>
          <p:cNvCxnSpPr>
            <a:cxnSpLocks/>
          </p:cNvCxnSpPr>
          <p:nvPr/>
        </p:nvCxnSpPr>
        <p:spPr>
          <a:xfrm>
            <a:off x="558800" y="1299117"/>
            <a:ext cx="10982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48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1B93-4D79-4F83-8F67-70127E25E0F6}"/>
              </a:ext>
            </a:extLst>
          </p:cNvPr>
          <p:cNvSpPr>
            <a:spLocks noGrp="1"/>
          </p:cNvSpPr>
          <p:nvPr>
            <p:ph type="title"/>
          </p:nvPr>
        </p:nvSpPr>
        <p:spPr>
          <a:xfrm>
            <a:off x="838200" y="270340"/>
            <a:ext cx="10515600" cy="1325563"/>
          </a:xfrm>
        </p:spPr>
        <p:txBody>
          <a:bodyPr/>
          <a:lstStyle/>
          <a:p>
            <a:r>
              <a:rPr lang="en-US" b="1" dirty="0"/>
              <a:t>          </a:t>
            </a:r>
            <a:r>
              <a:rPr lang="en-US" sz="3600" b="1" dirty="0">
                <a:solidFill>
                  <a:srgbClr val="FFFF00"/>
                </a:solidFill>
              </a:rPr>
              <a:t>Telemedicine At Its Core</a:t>
            </a:r>
          </a:p>
        </p:txBody>
      </p:sp>
      <p:sp>
        <p:nvSpPr>
          <p:cNvPr id="3" name="Content Placeholder 2">
            <a:extLst>
              <a:ext uri="{FF2B5EF4-FFF2-40B4-BE49-F238E27FC236}">
                <a16:creationId xmlns:a16="http://schemas.microsoft.com/office/drawing/2014/main" id="{33AB59DC-5046-4A0E-9174-FE1684A94A99}"/>
              </a:ext>
            </a:extLst>
          </p:cNvPr>
          <p:cNvSpPr>
            <a:spLocks noGrp="1"/>
          </p:cNvSpPr>
          <p:nvPr>
            <p:ph idx="1"/>
          </p:nvPr>
        </p:nvSpPr>
        <p:spPr>
          <a:xfrm>
            <a:off x="194310" y="1380531"/>
            <a:ext cx="11997690" cy="5556289"/>
          </a:xfrm>
        </p:spPr>
        <p:txBody>
          <a:bodyPr>
            <a:noAutofit/>
          </a:bodyPr>
          <a:lstStyle/>
          <a:p>
            <a:r>
              <a:rPr lang="en-US" sz="2800" dirty="0"/>
              <a:t>Improves access to care (Both urban and rural)																	</a:t>
            </a:r>
          </a:p>
          <a:p>
            <a:r>
              <a:rPr lang="en-US" sz="2800" dirty="0"/>
              <a:t>Cost effective way of focusing advanced and preventive care		 																		</a:t>
            </a:r>
          </a:p>
          <a:p>
            <a:r>
              <a:rPr lang="en-US" sz="2800" dirty="0"/>
              <a:t>Early Detection - Monitoring allows the SNF to focus on</a:t>
            </a:r>
          </a:p>
          <a:p>
            <a:pPr marL="0" indent="0">
              <a:buNone/>
            </a:pPr>
            <a:r>
              <a:rPr lang="en-US" sz="2800" dirty="0"/>
              <a:t>             residents before they require hospitalization								</a:t>
            </a:r>
          </a:p>
          <a:p>
            <a:r>
              <a:rPr lang="en-US" sz="2800" dirty="0"/>
              <a:t>Virtual onsite care allows a limited workforce to be virtually present     	         when needed (on demand)															</a:t>
            </a:r>
          </a:p>
          <a:p>
            <a:pPr marL="0" indent="0">
              <a:buNone/>
            </a:pPr>
            <a:r>
              <a:rPr lang="en-US" sz="2800" b="1" i="1" dirty="0">
                <a:solidFill>
                  <a:srgbClr val="FFFF00"/>
                </a:solidFill>
              </a:rPr>
              <a:t>     This is how we can transform America’s Nursing Home Industry</a:t>
            </a:r>
          </a:p>
        </p:txBody>
      </p:sp>
      <p:cxnSp>
        <p:nvCxnSpPr>
          <p:cNvPr id="4" name="Straight Connector 3">
            <a:extLst>
              <a:ext uri="{FF2B5EF4-FFF2-40B4-BE49-F238E27FC236}">
                <a16:creationId xmlns:a16="http://schemas.microsoft.com/office/drawing/2014/main" id="{999EA1AD-F03B-46C6-915E-7064AD5BD8B6}"/>
              </a:ext>
            </a:extLst>
          </p:cNvPr>
          <p:cNvCxnSpPr>
            <a:cxnSpLocks/>
          </p:cNvCxnSpPr>
          <p:nvPr/>
        </p:nvCxnSpPr>
        <p:spPr>
          <a:xfrm>
            <a:off x="277792" y="1380531"/>
            <a:ext cx="109612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4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E458-1869-4363-A4E8-DBBA77A1BD63}"/>
              </a:ext>
            </a:extLst>
          </p:cNvPr>
          <p:cNvSpPr>
            <a:spLocks noGrp="1"/>
          </p:cNvSpPr>
          <p:nvPr>
            <p:ph type="title"/>
          </p:nvPr>
        </p:nvSpPr>
        <p:spPr>
          <a:xfrm>
            <a:off x="646111" y="254642"/>
            <a:ext cx="9724709" cy="1598605"/>
          </a:xfrm>
        </p:spPr>
        <p:txBody>
          <a:bodyPr/>
          <a:lstStyle/>
          <a:p>
            <a:r>
              <a:rPr lang="en-US" sz="3600" b="1" dirty="0"/>
              <a:t>  </a:t>
            </a:r>
            <a:r>
              <a:rPr lang="en-US" sz="3600" b="1" dirty="0">
                <a:solidFill>
                  <a:srgbClr val="FFFF00"/>
                </a:solidFill>
              </a:rPr>
              <a:t>Common Concerns about Telemedicine </a:t>
            </a:r>
            <a:br>
              <a:rPr lang="en-US" sz="3600" b="1" dirty="0">
                <a:solidFill>
                  <a:srgbClr val="FFFF00"/>
                </a:solidFill>
              </a:rPr>
            </a:br>
            <a:r>
              <a:rPr lang="en-US" sz="3600" b="1" dirty="0">
                <a:solidFill>
                  <a:srgbClr val="FFFF00"/>
                </a:solidFill>
              </a:rPr>
              <a:t>               Voiced by SNF Physicians </a:t>
            </a:r>
          </a:p>
        </p:txBody>
      </p:sp>
      <p:sp>
        <p:nvSpPr>
          <p:cNvPr id="3" name="Content Placeholder 2">
            <a:extLst>
              <a:ext uri="{FF2B5EF4-FFF2-40B4-BE49-F238E27FC236}">
                <a16:creationId xmlns:a16="http://schemas.microsoft.com/office/drawing/2014/main" id="{86AACB0B-A64C-4F56-A1E6-F2191348278D}"/>
              </a:ext>
            </a:extLst>
          </p:cNvPr>
          <p:cNvSpPr>
            <a:spLocks noGrp="1"/>
          </p:cNvSpPr>
          <p:nvPr>
            <p:ph idx="1"/>
          </p:nvPr>
        </p:nvSpPr>
        <p:spPr/>
        <p:txBody>
          <a:bodyPr>
            <a:normAutofit/>
          </a:bodyPr>
          <a:lstStyle/>
          <a:p>
            <a:r>
              <a:rPr lang="en-US" sz="2800" dirty="0"/>
              <a:t>Will this impact my billing?										</a:t>
            </a:r>
          </a:p>
          <a:p>
            <a:r>
              <a:rPr lang="en-US" sz="2800" dirty="0"/>
              <a:t>Will this increase my liability exposure?						</a:t>
            </a:r>
          </a:p>
          <a:p>
            <a:r>
              <a:rPr lang="en-US" sz="2800" dirty="0"/>
              <a:t>What’s to keep the virtual physician from “stealing” my patients?</a:t>
            </a:r>
          </a:p>
        </p:txBody>
      </p:sp>
      <p:cxnSp>
        <p:nvCxnSpPr>
          <p:cNvPr id="5" name="Straight Connector 4">
            <a:extLst>
              <a:ext uri="{FF2B5EF4-FFF2-40B4-BE49-F238E27FC236}">
                <a16:creationId xmlns:a16="http://schemas.microsoft.com/office/drawing/2014/main" id="{20940B3F-9C75-488F-AC46-9F27E8557CFD}"/>
              </a:ext>
            </a:extLst>
          </p:cNvPr>
          <p:cNvCxnSpPr>
            <a:cxnSpLocks/>
          </p:cNvCxnSpPr>
          <p:nvPr/>
        </p:nvCxnSpPr>
        <p:spPr>
          <a:xfrm>
            <a:off x="563612" y="1809702"/>
            <a:ext cx="10982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73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5521-2B66-4D59-BB2D-31A9B8C58F3D}"/>
              </a:ext>
            </a:extLst>
          </p:cNvPr>
          <p:cNvSpPr>
            <a:spLocks noGrp="1"/>
          </p:cNvSpPr>
          <p:nvPr>
            <p:ph type="title"/>
          </p:nvPr>
        </p:nvSpPr>
        <p:spPr>
          <a:xfrm>
            <a:off x="646111" y="343256"/>
            <a:ext cx="9404723" cy="959888"/>
          </a:xfrm>
        </p:spPr>
        <p:txBody>
          <a:bodyPr/>
          <a:lstStyle/>
          <a:p>
            <a:r>
              <a:rPr lang="en-US" dirty="0"/>
              <a:t>        </a:t>
            </a:r>
            <a:r>
              <a:rPr lang="en-US" dirty="0">
                <a:solidFill>
                  <a:srgbClr val="FFFF00"/>
                </a:solidFill>
              </a:rPr>
              <a:t>Financial Case Study - Urban</a:t>
            </a:r>
          </a:p>
        </p:txBody>
      </p:sp>
      <p:sp>
        <p:nvSpPr>
          <p:cNvPr id="3" name="Content Placeholder 2">
            <a:extLst>
              <a:ext uri="{FF2B5EF4-FFF2-40B4-BE49-F238E27FC236}">
                <a16:creationId xmlns:a16="http://schemas.microsoft.com/office/drawing/2014/main" id="{0AE3B577-0009-4615-ACC3-CB011C4002EC}"/>
              </a:ext>
            </a:extLst>
          </p:cNvPr>
          <p:cNvSpPr>
            <a:spLocks noGrp="1"/>
          </p:cNvSpPr>
          <p:nvPr>
            <p:ph idx="1"/>
          </p:nvPr>
        </p:nvSpPr>
        <p:spPr>
          <a:xfrm>
            <a:off x="725242" y="1293183"/>
            <a:ext cx="11003697" cy="4506808"/>
          </a:xfrm>
        </p:spPr>
        <p:txBody>
          <a:bodyPr>
            <a:normAutofit fontScale="92500" lnSpcReduction="10000"/>
          </a:bodyPr>
          <a:lstStyle/>
          <a:p>
            <a:pPr marL="0" indent="0">
              <a:buNone/>
            </a:pPr>
            <a:r>
              <a:rPr lang="en-US" sz="2800" dirty="0"/>
              <a:t>One Year Study in New York City</a:t>
            </a:r>
          </a:p>
          <a:p>
            <a:pPr lvl="1"/>
            <a:r>
              <a:rPr lang="en-US" sz="2800" dirty="0"/>
              <a:t>350 bed facility</a:t>
            </a:r>
          </a:p>
          <a:p>
            <a:pPr lvl="1"/>
            <a:r>
              <a:rPr lang="en-US" sz="2800" dirty="0"/>
              <a:t>91 Avoided admissions in one year</a:t>
            </a:r>
          </a:p>
          <a:p>
            <a:pPr lvl="2"/>
            <a:r>
              <a:rPr lang="en-US" sz="2800" dirty="0"/>
              <a:t>$1.3 million dollars savings for Medicare</a:t>
            </a:r>
          </a:p>
          <a:p>
            <a:pPr lvl="2"/>
            <a:r>
              <a:rPr lang="en-US" sz="2800" dirty="0"/>
              <a:t>$132,000 additional revenue for SNF</a:t>
            </a:r>
          </a:p>
          <a:p>
            <a:pPr lvl="2"/>
            <a:endParaRPr lang="en-US" sz="2800" b="1" dirty="0">
              <a:solidFill>
                <a:srgbClr val="FFFF00"/>
              </a:solidFill>
            </a:endParaRPr>
          </a:p>
          <a:p>
            <a:pPr marL="914400" lvl="2" indent="0">
              <a:buNone/>
            </a:pPr>
            <a:r>
              <a:rPr lang="en-US" sz="2800" b="1" dirty="0">
                <a:solidFill>
                  <a:srgbClr val="FFFF00"/>
                </a:solidFill>
              </a:rPr>
              <a:t>       Better Care for Seniors </a:t>
            </a:r>
          </a:p>
          <a:p>
            <a:pPr marL="914400" lvl="2" indent="0">
              <a:buNone/>
            </a:pPr>
            <a:r>
              <a:rPr lang="en-US" sz="2800" b="1" dirty="0">
                <a:solidFill>
                  <a:srgbClr val="FFFF00"/>
                </a:solidFill>
              </a:rPr>
              <a:t>       Reduced System Costs</a:t>
            </a:r>
          </a:p>
          <a:p>
            <a:pPr marL="914400" lvl="2" indent="0">
              <a:buNone/>
            </a:pPr>
            <a:r>
              <a:rPr lang="en-US" sz="2800" b="1" dirty="0">
                <a:solidFill>
                  <a:srgbClr val="FFFF00"/>
                </a:solidFill>
              </a:rPr>
              <a:t>       Increased Financial Performance for SNF</a:t>
            </a:r>
          </a:p>
          <a:p>
            <a:endParaRPr lang="en-US" dirty="0"/>
          </a:p>
        </p:txBody>
      </p:sp>
      <p:cxnSp>
        <p:nvCxnSpPr>
          <p:cNvPr id="5" name="Straight Connector 4">
            <a:extLst>
              <a:ext uri="{FF2B5EF4-FFF2-40B4-BE49-F238E27FC236}">
                <a16:creationId xmlns:a16="http://schemas.microsoft.com/office/drawing/2014/main" id="{FB493CB8-1D41-485B-AA8B-CC19FDC6E5DA}"/>
              </a:ext>
            </a:extLst>
          </p:cNvPr>
          <p:cNvCxnSpPr>
            <a:cxnSpLocks/>
          </p:cNvCxnSpPr>
          <p:nvPr/>
        </p:nvCxnSpPr>
        <p:spPr>
          <a:xfrm flipV="1">
            <a:off x="660855" y="1058009"/>
            <a:ext cx="9661314" cy="267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44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F4E-99BD-4BF2-A34A-7C46507A7219}"/>
              </a:ext>
            </a:extLst>
          </p:cNvPr>
          <p:cNvSpPr>
            <a:spLocks noGrp="1"/>
          </p:cNvSpPr>
          <p:nvPr>
            <p:ph type="title"/>
          </p:nvPr>
        </p:nvSpPr>
        <p:spPr/>
        <p:txBody>
          <a:bodyPr/>
          <a:lstStyle/>
          <a:p>
            <a:r>
              <a:rPr lang="en-US" dirty="0"/>
              <a:t>          </a:t>
            </a:r>
            <a:r>
              <a:rPr lang="en-US" sz="3600" b="1" dirty="0">
                <a:solidFill>
                  <a:srgbClr val="FFFF00"/>
                </a:solidFill>
              </a:rPr>
              <a:t>AHCA Grant No. GFA061</a:t>
            </a:r>
          </a:p>
        </p:txBody>
      </p:sp>
      <p:sp>
        <p:nvSpPr>
          <p:cNvPr id="3" name="Content Placeholder 2">
            <a:extLst>
              <a:ext uri="{FF2B5EF4-FFF2-40B4-BE49-F238E27FC236}">
                <a16:creationId xmlns:a16="http://schemas.microsoft.com/office/drawing/2014/main" id="{0451E891-C1F5-46CE-B636-FCEE91268C29}"/>
              </a:ext>
            </a:extLst>
          </p:cNvPr>
          <p:cNvSpPr>
            <a:spLocks noGrp="1"/>
          </p:cNvSpPr>
          <p:nvPr>
            <p:ph idx="1"/>
          </p:nvPr>
        </p:nvSpPr>
        <p:spPr>
          <a:xfrm>
            <a:off x="794559" y="1462530"/>
            <a:ext cx="10266085" cy="4195481"/>
          </a:xfrm>
        </p:spPr>
        <p:txBody>
          <a:bodyPr>
            <a:normAutofit/>
          </a:bodyPr>
          <a:lstStyle/>
          <a:p>
            <a:pPr marL="0" indent="0">
              <a:buNone/>
            </a:pPr>
            <a:r>
              <a:rPr lang="en-US" sz="3200" b="1" dirty="0"/>
              <a:t>   Virtual Physician Services in SNFs to Prevent             	       Avoidable Hospital Admissions								</a:t>
            </a:r>
          </a:p>
          <a:p>
            <a:r>
              <a:rPr lang="en-US" sz="2400" dirty="0"/>
              <a:t>Official start date: January 11, 2017</a:t>
            </a:r>
          </a:p>
          <a:p>
            <a:r>
              <a:rPr lang="en-US" sz="2400" dirty="0"/>
              <a:t>Four skilled nursing facilities included</a:t>
            </a:r>
          </a:p>
          <a:p>
            <a:r>
              <a:rPr lang="en-US" sz="2400" dirty="0"/>
              <a:t>Two virtual physician practices included</a:t>
            </a:r>
          </a:p>
          <a:p>
            <a:r>
              <a:rPr lang="en-US" sz="2400" dirty="0"/>
              <a:t>8 months of actual services</a:t>
            </a:r>
          </a:p>
          <a:p>
            <a:pPr algn="ctr"/>
            <a:endParaRPr lang="en-US" sz="2400" dirty="0"/>
          </a:p>
          <a:p>
            <a:pPr marL="0" indent="0">
              <a:buNone/>
            </a:pPr>
            <a:endParaRPr lang="en-US" sz="3200" b="1" dirty="0"/>
          </a:p>
        </p:txBody>
      </p:sp>
      <p:cxnSp>
        <p:nvCxnSpPr>
          <p:cNvPr id="5" name="Straight Connector 4">
            <a:extLst>
              <a:ext uri="{FF2B5EF4-FFF2-40B4-BE49-F238E27FC236}">
                <a16:creationId xmlns:a16="http://schemas.microsoft.com/office/drawing/2014/main" id="{CDE8D4B6-F0A5-4046-B010-2A8439CD9E24}"/>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61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F4E-99BD-4BF2-A34A-7C46507A7219}"/>
              </a:ext>
            </a:extLst>
          </p:cNvPr>
          <p:cNvSpPr>
            <a:spLocks noGrp="1"/>
          </p:cNvSpPr>
          <p:nvPr>
            <p:ph type="title"/>
          </p:nvPr>
        </p:nvSpPr>
        <p:spPr>
          <a:xfrm>
            <a:off x="316842" y="86859"/>
            <a:ext cx="9404723" cy="1726803"/>
          </a:xfrm>
        </p:spPr>
        <p:txBody>
          <a:bodyPr/>
          <a:lstStyle/>
          <a:p>
            <a:r>
              <a:rPr lang="en-US" sz="3600" dirty="0"/>
              <a:t>                     </a:t>
            </a:r>
            <a:r>
              <a:rPr lang="en-US" sz="3600" b="1" dirty="0">
                <a:solidFill>
                  <a:srgbClr val="FFFF00"/>
                </a:solidFill>
              </a:rPr>
              <a:t>AHCA Grant No. GFA061</a:t>
            </a:r>
            <a:br>
              <a:rPr lang="en-US" sz="3600" b="1" dirty="0">
                <a:solidFill>
                  <a:srgbClr val="FFFF00"/>
                </a:solidFill>
              </a:rPr>
            </a:br>
            <a:r>
              <a:rPr lang="en-US" sz="3600" dirty="0"/>
              <a:t>  </a:t>
            </a:r>
            <a:br>
              <a:rPr lang="en-US" sz="3600" dirty="0"/>
            </a:br>
            <a:r>
              <a:rPr lang="en-US" sz="3600" dirty="0"/>
              <a:t>                       </a:t>
            </a:r>
            <a:r>
              <a:rPr lang="en-US" sz="3200" b="1" dirty="0"/>
              <a:t>Final Four SNFs Selected </a:t>
            </a:r>
            <a:endParaRPr lang="en-US" sz="3200" b="1" dirty="0">
              <a:solidFill>
                <a:srgbClr val="FFFF00"/>
              </a:solidFill>
            </a:endParaRPr>
          </a:p>
        </p:txBody>
      </p:sp>
      <p:cxnSp>
        <p:nvCxnSpPr>
          <p:cNvPr id="5" name="Straight Connector 4">
            <a:extLst>
              <a:ext uri="{FF2B5EF4-FFF2-40B4-BE49-F238E27FC236}">
                <a16:creationId xmlns:a16="http://schemas.microsoft.com/office/drawing/2014/main" id="{CDE8D4B6-F0A5-4046-B010-2A8439CD9E24}"/>
              </a:ext>
            </a:extLst>
          </p:cNvPr>
          <p:cNvCxnSpPr>
            <a:cxnSpLocks/>
          </p:cNvCxnSpPr>
          <p:nvPr/>
        </p:nvCxnSpPr>
        <p:spPr>
          <a:xfrm>
            <a:off x="416234" y="1225327"/>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B6DEA8BC-293E-44D1-917D-97EECDBBFF45}"/>
              </a:ext>
            </a:extLst>
          </p:cNvPr>
          <p:cNvPicPr>
            <a:picLocks noGrp="1" noChangeAspect="1"/>
          </p:cNvPicPr>
          <p:nvPr>
            <p:ph idx="1"/>
          </p:nvPr>
        </p:nvPicPr>
        <p:blipFill>
          <a:blip r:embed="rId2"/>
          <a:stretch>
            <a:fillRect/>
          </a:stretch>
        </p:blipFill>
        <p:spPr>
          <a:xfrm>
            <a:off x="2170833" y="1813662"/>
            <a:ext cx="7232804" cy="4849582"/>
          </a:xfrm>
          <a:prstGeom prst="rect">
            <a:avLst/>
          </a:prstGeom>
        </p:spPr>
      </p:pic>
    </p:spTree>
    <p:extLst>
      <p:ext uri="{BB962C8B-B14F-4D97-AF65-F5344CB8AC3E}">
        <p14:creationId xmlns:p14="http://schemas.microsoft.com/office/powerpoint/2010/main" val="169429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BC86-0C4C-406D-A170-A129E998E921}"/>
              </a:ext>
            </a:extLst>
          </p:cNvPr>
          <p:cNvSpPr>
            <a:spLocks noGrp="1"/>
          </p:cNvSpPr>
          <p:nvPr>
            <p:ph type="title"/>
          </p:nvPr>
        </p:nvSpPr>
        <p:spPr/>
        <p:txBody>
          <a:bodyPr/>
          <a:lstStyle/>
          <a:p>
            <a:r>
              <a:rPr lang="en-US" sz="3600" b="1" dirty="0">
                <a:solidFill>
                  <a:srgbClr val="FFFF00"/>
                </a:solidFill>
              </a:rPr>
              <a:t>      </a:t>
            </a:r>
          </a:p>
        </p:txBody>
      </p:sp>
      <p:sp>
        <p:nvSpPr>
          <p:cNvPr id="3" name="Content Placeholder 2">
            <a:extLst>
              <a:ext uri="{FF2B5EF4-FFF2-40B4-BE49-F238E27FC236}">
                <a16:creationId xmlns:a16="http://schemas.microsoft.com/office/drawing/2014/main" id="{A6C0C2B2-F552-49FE-AB36-AB8D2A1BFF00}"/>
              </a:ext>
            </a:extLst>
          </p:cNvPr>
          <p:cNvSpPr>
            <a:spLocks noGrp="1"/>
          </p:cNvSpPr>
          <p:nvPr>
            <p:ph idx="1"/>
          </p:nvPr>
        </p:nvSpPr>
        <p:spPr>
          <a:xfrm>
            <a:off x="566529" y="1324308"/>
            <a:ext cx="11625471" cy="5464118"/>
          </a:xfrm>
        </p:spPr>
        <p:txBody>
          <a:bodyPr>
            <a:normAutofit fontScale="92500"/>
          </a:bodyPr>
          <a:lstStyle/>
          <a:p>
            <a:pPr marL="0" indent="0">
              <a:buNone/>
            </a:pPr>
            <a:r>
              <a:rPr lang="en-US" sz="2800" b="1" dirty="0"/>
              <a:t>                                     </a:t>
            </a:r>
            <a:r>
              <a:rPr lang="en-US" sz="3500" b="1" dirty="0"/>
              <a:t>Study Goals</a:t>
            </a:r>
            <a:r>
              <a:rPr lang="en-US" sz="2800" b="1" dirty="0"/>
              <a:t>											</a:t>
            </a:r>
          </a:p>
          <a:p>
            <a:r>
              <a:rPr lang="en-US" sz="2600" dirty="0"/>
              <a:t>To evaluate the ability of virtual physician services to reduce avoidable   SNF to hospital admissions and readmissions during off hours;</a:t>
            </a:r>
          </a:p>
          <a:p>
            <a:r>
              <a:rPr lang="en-US" sz="2600" dirty="0"/>
              <a:t>To evaluate the economic impact that avoidable admissions and readmissions can generate for Medicare, the participating SNFs and the state Medicaid Program;			</a:t>
            </a:r>
          </a:p>
          <a:p>
            <a:r>
              <a:rPr lang="en-US" sz="2600" dirty="0"/>
              <a:t>To evaluate two separate virtual physician companies and identify key success characteristics SNFs should be looking for in seeking out a virtual physician organization to serve their residents;</a:t>
            </a:r>
          </a:p>
          <a:p>
            <a:r>
              <a:rPr lang="en-US" sz="2600" dirty="0"/>
              <a:t>To evaluate the four participating SNFs and identify key success characteristics that any SNF interested in establishing a virtual physician service can use to determine if their facility is a good candidate.</a:t>
            </a:r>
          </a:p>
          <a:p>
            <a:endParaRPr lang="en-US" sz="2800" b="1" dirty="0"/>
          </a:p>
        </p:txBody>
      </p:sp>
      <p:cxnSp>
        <p:nvCxnSpPr>
          <p:cNvPr id="4" name="Straight Connector 3">
            <a:extLst>
              <a:ext uri="{FF2B5EF4-FFF2-40B4-BE49-F238E27FC236}">
                <a16:creationId xmlns:a16="http://schemas.microsoft.com/office/drawing/2014/main" id="{C6FD7E96-DE75-4061-9F47-7321A404A7D4}"/>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DB07F31-56BB-4669-959B-0EA15D33D01C}"/>
              </a:ext>
            </a:extLst>
          </p:cNvPr>
          <p:cNvSpPr/>
          <p:nvPr/>
        </p:nvSpPr>
        <p:spPr>
          <a:xfrm>
            <a:off x="822603" y="452718"/>
            <a:ext cx="8321397" cy="1200329"/>
          </a:xfrm>
          <a:prstGeom prst="rect">
            <a:avLst/>
          </a:prstGeom>
        </p:spPr>
        <p:txBody>
          <a:bodyPr wrap="square">
            <a:spAutoFit/>
          </a:bodyPr>
          <a:lstStyle/>
          <a:p>
            <a:r>
              <a:rPr lang="en-US" sz="3600" dirty="0"/>
              <a:t>           </a:t>
            </a:r>
            <a:r>
              <a:rPr lang="en-US" sz="3600" b="1" dirty="0">
                <a:solidFill>
                  <a:srgbClr val="FFFF00"/>
                </a:solidFill>
              </a:rPr>
              <a:t>AHCA Grant No. GFA061</a:t>
            </a:r>
            <a:br>
              <a:rPr lang="en-US" b="1" dirty="0">
                <a:solidFill>
                  <a:srgbClr val="FFFF00"/>
                </a:solidFill>
              </a:rPr>
            </a:br>
            <a:br>
              <a:rPr lang="en-US" b="1" dirty="0">
                <a:solidFill>
                  <a:srgbClr val="FFFF00"/>
                </a:solidFill>
              </a:rPr>
            </a:br>
            <a:r>
              <a:rPr lang="en-US" b="1" dirty="0">
                <a:solidFill>
                  <a:srgbClr val="FFFF00"/>
                </a:solidFill>
              </a:rPr>
              <a:t>                              </a:t>
            </a:r>
            <a:endParaRPr lang="en-US" dirty="0"/>
          </a:p>
        </p:txBody>
      </p:sp>
    </p:spTree>
    <p:extLst>
      <p:ext uri="{BB962C8B-B14F-4D97-AF65-F5344CB8AC3E}">
        <p14:creationId xmlns:p14="http://schemas.microsoft.com/office/powerpoint/2010/main" val="100602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0030"/>
            <a:ext cx="9404723" cy="1613218"/>
          </a:xfrm>
        </p:spPr>
        <p:txBody>
          <a:bodyPr/>
          <a:lstStyle/>
          <a:p>
            <a:r>
              <a:rPr lang="en-US" b="1" dirty="0"/>
              <a:t>                     </a:t>
            </a:r>
            <a:r>
              <a:rPr lang="en-US" sz="3600" b="1" dirty="0">
                <a:solidFill>
                  <a:srgbClr val="FFFF00"/>
                </a:solidFill>
              </a:rPr>
              <a:t>Meet Gertie</a:t>
            </a:r>
          </a:p>
        </p:txBody>
      </p:sp>
      <p:pic>
        <p:nvPicPr>
          <p:cNvPr id="6" name="Picture 2" descr="elderly-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8567" y="1041418"/>
            <a:ext cx="8339809" cy="5576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516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F4E-99BD-4BF2-A34A-7C46507A7219}"/>
              </a:ext>
            </a:extLst>
          </p:cNvPr>
          <p:cNvSpPr>
            <a:spLocks noGrp="1"/>
          </p:cNvSpPr>
          <p:nvPr>
            <p:ph type="title"/>
          </p:nvPr>
        </p:nvSpPr>
        <p:spPr/>
        <p:txBody>
          <a:bodyPr/>
          <a:lstStyle/>
          <a:p>
            <a:r>
              <a:rPr lang="en-US" dirty="0"/>
              <a:t>           </a:t>
            </a:r>
            <a:r>
              <a:rPr lang="en-US" sz="3600" b="1" dirty="0">
                <a:solidFill>
                  <a:srgbClr val="FFFF00"/>
                </a:solidFill>
              </a:rPr>
              <a:t>AHCA Grant No. GFA061</a:t>
            </a:r>
            <a:br>
              <a:rPr lang="en-US" sz="3600" b="1" dirty="0">
                <a:solidFill>
                  <a:srgbClr val="FFFF00"/>
                </a:solidFill>
              </a:rPr>
            </a:br>
            <a:r>
              <a:rPr lang="en-US" sz="3600" b="1" dirty="0">
                <a:solidFill>
                  <a:srgbClr val="FFFF00"/>
                </a:solidFill>
              </a:rPr>
              <a:t>      </a:t>
            </a:r>
            <a:r>
              <a:rPr lang="en-US" sz="3200" b="1" dirty="0"/>
              <a:t>Findings from the Clinical Perspective</a:t>
            </a:r>
            <a:br>
              <a:rPr lang="en-US" sz="3200" dirty="0"/>
            </a:br>
            <a:endParaRPr lang="en-US" sz="3600" b="1" dirty="0">
              <a:solidFill>
                <a:srgbClr val="FFFF00"/>
              </a:solidFill>
            </a:endParaRPr>
          </a:p>
        </p:txBody>
      </p:sp>
      <p:sp>
        <p:nvSpPr>
          <p:cNvPr id="3" name="Content Placeholder 2">
            <a:extLst>
              <a:ext uri="{FF2B5EF4-FFF2-40B4-BE49-F238E27FC236}">
                <a16:creationId xmlns:a16="http://schemas.microsoft.com/office/drawing/2014/main" id="{0451E891-C1F5-46CE-B636-FCEE91268C29}"/>
              </a:ext>
            </a:extLst>
          </p:cNvPr>
          <p:cNvSpPr>
            <a:spLocks noGrp="1"/>
          </p:cNvSpPr>
          <p:nvPr>
            <p:ph idx="1"/>
          </p:nvPr>
        </p:nvSpPr>
        <p:spPr>
          <a:xfrm>
            <a:off x="485807" y="1875190"/>
            <a:ext cx="11311941" cy="4257250"/>
          </a:xfrm>
        </p:spPr>
        <p:txBody>
          <a:bodyPr>
            <a:normAutofit lnSpcReduction="10000"/>
          </a:bodyPr>
          <a:lstStyle/>
          <a:p>
            <a:r>
              <a:rPr lang="en-US" sz="2800" dirty="0"/>
              <a:t>Ability to provide bedside evaluations (not phone medicine)</a:t>
            </a:r>
          </a:p>
          <a:p>
            <a:r>
              <a:rPr lang="en-US" sz="2800" dirty="0"/>
              <a:t>Ability to prevent unnecessary hospitalizations</a:t>
            </a:r>
          </a:p>
          <a:p>
            <a:r>
              <a:rPr lang="en-US" sz="2800" dirty="0"/>
              <a:t>Ability to utilize local ER when needed – but get resident back</a:t>
            </a:r>
          </a:p>
          <a:p>
            <a:r>
              <a:rPr lang="en-US" sz="2800" dirty="0"/>
              <a:t>Nursing staff noted improved clinical skills and confidence</a:t>
            </a:r>
          </a:p>
          <a:p>
            <a:r>
              <a:rPr lang="en-US" sz="2800" dirty="0"/>
              <a:t>Early detection of issues to prevent escalation </a:t>
            </a:r>
          </a:p>
          <a:p>
            <a:r>
              <a:rPr lang="en-US" sz="2800" dirty="0"/>
              <a:t>Very effective in securing Advanced Directives </a:t>
            </a:r>
          </a:p>
          <a:p>
            <a:r>
              <a:rPr lang="en-US" sz="2800" dirty="0"/>
              <a:t>Very effective at preventing “End of Life” hospital transfers</a:t>
            </a:r>
          </a:p>
          <a:p>
            <a:r>
              <a:rPr lang="en-US" sz="2800" dirty="0"/>
              <a:t>Overall - Better care for the resident </a:t>
            </a:r>
          </a:p>
          <a:p>
            <a:endParaRPr lang="en-US" sz="2800" dirty="0"/>
          </a:p>
          <a:p>
            <a:endParaRPr lang="en-US" sz="2800" dirty="0"/>
          </a:p>
          <a:p>
            <a:pPr lvl="1"/>
            <a:endParaRPr lang="en-US" sz="2200" dirty="0"/>
          </a:p>
          <a:p>
            <a:endParaRPr lang="en-US" sz="2800" dirty="0"/>
          </a:p>
        </p:txBody>
      </p:sp>
      <p:cxnSp>
        <p:nvCxnSpPr>
          <p:cNvPr id="5" name="Straight Connector 4">
            <a:extLst>
              <a:ext uri="{FF2B5EF4-FFF2-40B4-BE49-F238E27FC236}">
                <a16:creationId xmlns:a16="http://schemas.microsoft.com/office/drawing/2014/main" id="{CDE8D4B6-F0A5-4046-B010-2A8439CD9E24}"/>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3B943CD-79B2-475A-9497-7C9B586055AD}"/>
              </a:ext>
            </a:extLst>
          </p:cNvPr>
          <p:cNvSpPr/>
          <p:nvPr/>
        </p:nvSpPr>
        <p:spPr>
          <a:xfrm>
            <a:off x="2454966" y="474660"/>
            <a:ext cx="6888990" cy="646331"/>
          </a:xfrm>
          <a:prstGeom prst="rect">
            <a:avLst/>
          </a:prstGeom>
        </p:spPr>
        <p:txBody>
          <a:bodyPr wrap="square">
            <a:spAutoFit/>
          </a:bodyPr>
          <a:lstStyle/>
          <a:p>
            <a:endParaRPr lang="en-US" sz="3600" dirty="0"/>
          </a:p>
        </p:txBody>
      </p:sp>
    </p:spTree>
    <p:extLst>
      <p:ext uri="{BB962C8B-B14F-4D97-AF65-F5344CB8AC3E}">
        <p14:creationId xmlns:p14="http://schemas.microsoft.com/office/powerpoint/2010/main" val="162174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F4E-99BD-4BF2-A34A-7C46507A7219}"/>
              </a:ext>
            </a:extLst>
          </p:cNvPr>
          <p:cNvSpPr>
            <a:spLocks noGrp="1"/>
          </p:cNvSpPr>
          <p:nvPr>
            <p:ph type="title"/>
          </p:nvPr>
        </p:nvSpPr>
        <p:spPr/>
        <p:txBody>
          <a:bodyPr/>
          <a:lstStyle/>
          <a:p>
            <a:r>
              <a:rPr lang="en-US" dirty="0"/>
              <a:t>            </a:t>
            </a:r>
            <a:r>
              <a:rPr lang="en-US" sz="3600" b="1" dirty="0">
                <a:solidFill>
                  <a:srgbClr val="FFFF00"/>
                </a:solidFill>
              </a:rPr>
              <a:t>AHCA Grant No. GFA061</a:t>
            </a:r>
            <a:br>
              <a:rPr lang="en-US" sz="3600" b="1" dirty="0">
                <a:solidFill>
                  <a:srgbClr val="FFFF00"/>
                </a:solidFill>
              </a:rPr>
            </a:br>
            <a:r>
              <a:rPr lang="en-US" sz="3600" b="1" dirty="0">
                <a:solidFill>
                  <a:srgbClr val="FFFF00"/>
                </a:solidFill>
              </a:rPr>
              <a:t>        </a:t>
            </a:r>
            <a:r>
              <a:rPr lang="en-US" sz="3200" b="1" dirty="0"/>
              <a:t>Findings – From the SNF Perspective</a:t>
            </a:r>
            <a:br>
              <a:rPr lang="en-US" sz="3200" dirty="0"/>
            </a:br>
            <a:endParaRPr lang="en-US" sz="3600" b="1" dirty="0">
              <a:solidFill>
                <a:srgbClr val="FFFF00"/>
              </a:solidFill>
            </a:endParaRPr>
          </a:p>
        </p:txBody>
      </p:sp>
      <p:sp>
        <p:nvSpPr>
          <p:cNvPr id="3" name="Content Placeholder 2">
            <a:extLst>
              <a:ext uri="{FF2B5EF4-FFF2-40B4-BE49-F238E27FC236}">
                <a16:creationId xmlns:a16="http://schemas.microsoft.com/office/drawing/2014/main" id="{0451E891-C1F5-46CE-B636-FCEE91268C29}"/>
              </a:ext>
            </a:extLst>
          </p:cNvPr>
          <p:cNvSpPr>
            <a:spLocks noGrp="1"/>
          </p:cNvSpPr>
          <p:nvPr>
            <p:ph idx="1"/>
          </p:nvPr>
        </p:nvSpPr>
        <p:spPr>
          <a:xfrm>
            <a:off x="485807" y="1875190"/>
            <a:ext cx="11311941" cy="4257250"/>
          </a:xfrm>
        </p:spPr>
        <p:txBody>
          <a:bodyPr>
            <a:normAutofit/>
          </a:bodyPr>
          <a:lstStyle/>
          <a:p>
            <a:r>
              <a:rPr lang="en-US" sz="2800" dirty="0"/>
              <a:t>SNFs are turbulent organizations and difficult to organize</a:t>
            </a:r>
          </a:p>
          <a:p>
            <a:r>
              <a:rPr lang="en-US" sz="2800" dirty="0"/>
              <a:t>Critical to gain NHA and DON’s commitment</a:t>
            </a:r>
          </a:p>
          <a:p>
            <a:r>
              <a:rPr lang="en-US" sz="2800" dirty="0"/>
              <a:t>Critical to gain Medical Director’s commitment </a:t>
            </a:r>
          </a:p>
          <a:p>
            <a:r>
              <a:rPr lang="en-US" sz="2800" dirty="0"/>
              <a:t>Critical to gain nursing staff’s commitment </a:t>
            </a:r>
          </a:p>
          <a:p>
            <a:r>
              <a:rPr lang="en-US" sz="2800" dirty="0"/>
              <a:t>Need for regular discussions/review/education</a:t>
            </a:r>
          </a:p>
          <a:p>
            <a:r>
              <a:rPr lang="en-US" sz="2800" dirty="0"/>
              <a:t>Tremendous Marketing Differentiator </a:t>
            </a:r>
          </a:p>
          <a:p>
            <a:r>
              <a:rPr lang="en-US" sz="2800" dirty="0"/>
              <a:t>Hospitals respond well to reduced readmissions</a:t>
            </a:r>
          </a:p>
          <a:p>
            <a:pPr marL="457200" lvl="1" indent="0">
              <a:buNone/>
            </a:pPr>
            <a:endParaRPr lang="en-US" sz="2200" dirty="0"/>
          </a:p>
          <a:p>
            <a:pPr lvl="1"/>
            <a:endParaRPr lang="en-US" sz="2200" dirty="0"/>
          </a:p>
          <a:p>
            <a:pPr lvl="1"/>
            <a:endParaRPr lang="en-US" sz="2200" dirty="0"/>
          </a:p>
          <a:p>
            <a:endParaRPr lang="en-US" sz="2800" dirty="0"/>
          </a:p>
        </p:txBody>
      </p:sp>
      <p:cxnSp>
        <p:nvCxnSpPr>
          <p:cNvPr id="5" name="Straight Connector 4">
            <a:extLst>
              <a:ext uri="{FF2B5EF4-FFF2-40B4-BE49-F238E27FC236}">
                <a16:creationId xmlns:a16="http://schemas.microsoft.com/office/drawing/2014/main" id="{CDE8D4B6-F0A5-4046-B010-2A8439CD9E24}"/>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3B943CD-79B2-475A-9497-7C9B586055AD}"/>
              </a:ext>
            </a:extLst>
          </p:cNvPr>
          <p:cNvSpPr/>
          <p:nvPr/>
        </p:nvSpPr>
        <p:spPr>
          <a:xfrm>
            <a:off x="2454966" y="474660"/>
            <a:ext cx="6888990" cy="646331"/>
          </a:xfrm>
          <a:prstGeom prst="rect">
            <a:avLst/>
          </a:prstGeom>
        </p:spPr>
        <p:txBody>
          <a:bodyPr wrap="square">
            <a:spAutoFit/>
          </a:bodyPr>
          <a:lstStyle/>
          <a:p>
            <a:endParaRPr lang="en-US" sz="3600" dirty="0"/>
          </a:p>
        </p:txBody>
      </p:sp>
    </p:spTree>
    <p:extLst>
      <p:ext uri="{BB962C8B-B14F-4D97-AF65-F5344CB8AC3E}">
        <p14:creationId xmlns:p14="http://schemas.microsoft.com/office/powerpoint/2010/main" val="3588023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F4E-99BD-4BF2-A34A-7C46507A7219}"/>
              </a:ext>
            </a:extLst>
          </p:cNvPr>
          <p:cNvSpPr>
            <a:spLocks noGrp="1"/>
          </p:cNvSpPr>
          <p:nvPr>
            <p:ph type="title"/>
          </p:nvPr>
        </p:nvSpPr>
        <p:spPr>
          <a:xfrm>
            <a:off x="646111" y="452718"/>
            <a:ext cx="9770098" cy="1400530"/>
          </a:xfrm>
        </p:spPr>
        <p:txBody>
          <a:bodyPr/>
          <a:lstStyle/>
          <a:p>
            <a:r>
              <a:rPr lang="en-US" dirty="0"/>
              <a:t>             </a:t>
            </a:r>
            <a:r>
              <a:rPr lang="en-US" sz="3600" b="1" dirty="0">
                <a:solidFill>
                  <a:srgbClr val="FFFF00"/>
                </a:solidFill>
              </a:rPr>
              <a:t>AHCA Grant No. GFA061</a:t>
            </a:r>
            <a:br>
              <a:rPr lang="en-US" sz="3600" b="1" dirty="0">
                <a:solidFill>
                  <a:srgbClr val="FFFF00"/>
                </a:solidFill>
              </a:rPr>
            </a:br>
            <a:r>
              <a:rPr lang="en-US" sz="3600" b="1" dirty="0">
                <a:solidFill>
                  <a:srgbClr val="FFFF00"/>
                </a:solidFill>
              </a:rPr>
              <a:t>      </a:t>
            </a:r>
            <a:r>
              <a:rPr lang="en-US" sz="3200" b="1" dirty="0"/>
              <a:t>Findings –  Virtual Physician Companies</a:t>
            </a:r>
            <a:br>
              <a:rPr lang="en-US" sz="3200" dirty="0"/>
            </a:br>
            <a:endParaRPr lang="en-US" sz="3600" b="1" dirty="0">
              <a:solidFill>
                <a:srgbClr val="FFFF00"/>
              </a:solidFill>
            </a:endParaRPr>
          </a:p>
        </p:txBody>
      </p:sp>
      <p:sp>
        <p:nvSpPr>
          <p:cNvPr id="3" name="Content Placeholder 2">
            <a:extLst>
              <a:ext uri="{FF2B5EF4-FFF2-40B4-BE49-F238E27FC236}">
                <a16:creationId xmlns:a16="http://schemas.microsoft.com/office/drawing/2014/main" id="{0451E891-C1F5-46CE-B636-FCEE91268C29}"/>
              </a:ext>
            </a:extLst>
          </p:cNvPr>
          <p:cNvSpPr>
            <a:spLocks noGrp="1"/>
          </p:cNvSpPr>
          <p:nvPr>
            <p:ph idx="1"/>
          </p:nvPr>
        </p:nvSpPr>
        <p:spPr>
          <a:xfrm>
            <a:off x="485807" y="1967522"/>
            <a:ext cx="11311941" cy="4164917"/>
          </a:xfrm>
        </p:spPr>
        <p:txBody>
          <a:bodyPr>
            <a:normAutofit fontScale="92500" lnSpcReduction="10000"/>
          </a:bodyPr>
          <a:lstStyle/>
          <a:p>
            <a:r>
              <a:rPr lang="en-US" sz="2800" dirty="0"/>
              <a:t>The quality of the physician is everything!</a:t>
            </a:r>
          </a:p>
          <a:p>
            <a:pPr lvl="1"/>
            <a:r>
              <a:rPr lang="en-US" sz="2600" dirty="0"/>
              <a:t>Must be clinically sound and comfortable with SNF care</a:t>
            </a:r>
          </a:p>
          <a:p>
            <a:pPr lvl="1"/>
            <a:r>
              <a:rPr lang="en-US" sz="2600" dirty="0"/>
              <a:t>Must be excellent communicators </a:t>
            </a:r>
          </a:p>
          <a:p>
            <a:pPr lvl="2"/>
            <a:r>
              <a:rPr lang="en-US" sz="2400" dirty="0"/>
              <a:t>With nursing staff</a:t>
            </a:r>
          </a:p>
          <a:p>
            <a:pPr lvl="2"/>
            <a:r>
              <a:rPr lang="en-US" sz="2400" dirty="0"/>
              <a:t>With primary care physicians</a:t>
            </a:r>
          </a:p>
          <a:p>
            <a:pPr lvl="2"/>
            <a:r>
              <a:rPr lang="en-US" sz="2400" dirty="0"/>
              <a:t>With families</a:t>
            </a:r>
          </a:p>
          <a:p>
            <a:r>
              <a:rPr lang="en-US" sz="2800" dirty="0"/>
              <a:t>Must answer the phone directly </a:t>
            </a:r>
          </a:p>
          <a:p>
            <a:r>
              <a:rPr lang="en-US" sz="2800" dirty="0"/>
              <a:t>Must keep good records </a:t>
            </a:r>
          </a:p>
          <a:p>
            <a:r>
              <a:rPr lang="en-US" sz="2800" dirty="0"/>
              <a:t>Must have plan for equipment breakdown (it is technology!)</a:t>
            </a:r>
          </a:p>
          <a:p>
            <a:pPr lvl="1"/>
            <a:endParaRPr lang="en-US" sz="2200" dirty="0"/>
          </a:p>
          <a:p>
            <a:endParaRPr lang="en-US" sz="2800" dirty="0"/>
          </a:p>
        </p:txBody>
      </p:sp>
      <p:cxnSp>
        <p:nvCxnSpPr>
          <p:cNvPr id="5" name="Straight Connector 4">
            <a:extLst>
              <a:ext uri="{FF2B5EF4-FFF2-40B4-BE49-F238E27FC236}">
                <a16:creationId xmlns:a16="http://schemas.microsoft.com/office/drawing/2014/main" id="{CDE8D4B6-F0A5-4046-B010-2A8439CD9E24}"/>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3B943CD-79B2-475A-9497-7C9B586055AD}"/>
              </a:ext>
            </a:extLst>
          </p:cNvPr>
          <p:cNvSpPr/>
          <p:nvPr/>
        </p:nvSpPr>
        <p:spPr>
          <a:xfrm>
            <a:off x="2454966" y="474660"/>
            <a:ext cx="6888990" cy="646331"/>
          </a:xfrm>
          <a:prstGeom prst="rect">
            <a:avLst/>
          </a:prstGeom>
        </p:spPr>
        <p:txBody>
          <a:bodyPr wrap="square">
            <a:spAutoFit/>
          </a:bodyPr>
          <a:lstStyle/>
          <a:p>
            <a:endParaRPr lang="en-US" sz="3600" dirty="0"/>
          </a:p>
        </p:txBody>
      </p:sp>
    </p:spTree>
    <p:extLst>
      <p:ext uri="{BB962C8B-B14F-4D97-AF65-F5344CB8AC3E}">
        <p14:creationId xmlns:p14="http://schemas.microsoft.com/office/powerpoint/2010/main" val="2510631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FF4E-99BD-4BF2-A34A-7C46507A7219}"/>
              </a:ext>
            </a:extLst>
          </p:cNvPr>
          <p:cNvSpPr>
            <a:spLocks noGrp="1"/>
          </p:cNvSpPr>
          <p:nvPr>
            <p:ph type="title"/>
          </p:nvPr>
        </p:nvSpPr>
        <p:spPr>
          <a:xfrm>
            <a:off x="646111" y="452718"/>
            <a:ext cx="9770098" cy="1400530"/>
          </a:xfrm>
        </p:spPr>
        <p:txBody>
          <a:bodyPr/>
          <a:lstStyle/>
          <a:p>
            <a:r>
              <a:rPr lang="en-US" dirty="0"/>
              <a:t>             </a:t>
            </a:r>
            <a:r>
              <a:rPr lang="en-US" sz="3600" b="1" dirty="0">
                <a:solidFill>
                  <a:srgbClr val="FFFF00"/>
                </a:solidFill>
              </a:rPr>
              <a:t>AHCA Grant No. GFA061</a:t>
            </a:r>
            <a:br>
              <a:rPr lang="en-US" sz="3600" b="1" dirty="0">
                <a:solidFill>
                  <a:srgbClr val="FFFF00"/>
                </a:solidFill>
              </a:rPr>
            </a:br>
            <a:r>
              <a:rPr lang="en-US" sz="3600" b="1" dirty="0">
                <a:solidFill>
                  <a:srgbClr val="FFFF00"/>
                </a:solidFill>
              </a:rPr>
              <a:t>     </a:t>
            </a:r>
            <a:r>
              <a:rPr lang="en-US" sz="3200" b="1" dirty="0"/>
              <a:t>Findings – From a Financial Perspective</a:t>
            </a:r>
            <a:br>
              <a:rPr lang="en-US" sz="3200" dirty="0"/>
            </a:br>
            <a:endParaRPr lang="en-US" sz="3600" b="1" dirty="0">
              <a:solidFill>
                <a:srgbClr val="FFFF00"/>
              </a:solidFill>
            </a:endParaRPr>
          </a:p>
        </p:txBody>
      </p:sp>
      <p:sp>
        <p:nvSpPr>
          <p:cNvPr id="3" name="Content Placeholder 2">
            <a:extLst>
              <a:ext uri="{FF2B5EF4-FFF2-40B4-BE49-F238E27FC236}">
                <a16:creationId xmlns:a16="http://schemas.microsoft.com/office/drawing/2014/main" id="{0451E891-C1F5-46CE-B636-FCEE91268C29}"/>
              </a:ext>
            </a:extLst>
          </p:cNvPr>
          <p:cNvSpPr>
            <a:spLocks noGrp="1"/>
          </p:cNvSpPr>
          <p:nvPr>
            <p:ph idx="1"/>
          </p:nvPr>
        </p:nvSpPr>
        <p:spPr>
          <a:xfrm>
            <a:off x="485807" y="1875190"/>
            <a:ext cx="11311941" cy="4257250"/>
          </a:xfrm>
        </p:spPr>
        <p:txBody>
          <a:bodyPr>
            <a:normAutofit fontScale="92500" lnSpcReduction="10000"/>
          </a:bodyPr>
          <a:lstStyle/>
          <a:p>
            <a:pPr marL="0" indent="0">
              <a:buNone/>
            </a:pPr>
            <a:r>
              <a:rPr lang="en-US" sz="2800" dirty="0"/>
              <a:t>Two of the four facilities were financially successful</a:t>
            </a:r>
          </a:p>
          <a:p>
            <a:pPr lvl="1"/>
            <a:r>
              <a:rPr lang="en-US" sz="2600" dirty="0"/>
              <a:t>Increased revenue exceeded cost of telemedicine service</a:t>
            </a:r>
          </a:p>
          <a:p>
            <a:pPr marL="0" indent="0">
              <a:buNone/>
            </a:pPr>
            <a:r>
              <a:rPr lang="en-US" sz="2800" dirty="0"/>
              <a:t>Two of the four facilities were not financially successful</a:t>
            </a:r>
          </a:p>
          <a:p>
            <a:pPr lvl="1"/>
            <a:r>
              <a:rPr lang="en-US" sz="2600" dirty="0"/>
              <a:t>Increased revenue did not exceed cost of the service </a:t>
            </a:r>
          </a:p>
          <a:p>
            <a:pPr lvl="1"/>
            <a:r>
              <a:rPr lang="en-US" sz="2600" dirty="0"/>
              <a:t>Problems at both the SNF level and the virtual physician level</a:t>
            </a:r>
          </a:p>
          <a:p>
            <a:pPr marL="0" indent="0">
              <a:buNone/>
            </a:pPr>
            <a:r>
              <a:rPr lang="en-US" sz="2800" dirty="0">
                <a:solidFill>
                  <a:srgbClr val="FFFF00"/>
                </a:solidFill>
              </a:rPr>
              <a:t>Medicare was financially successful in all facilities</a:t>
            </a:r>
          </a:p>
          <a:p>
            <a:pPr lvl="1"/>
            <a:r>
              <a:rPr lang="en-US" sz="2600" dirty="0"/>
              <a:t>Should Medicare be paying for telemedicine services? </a:t>
            </a:r>
          </a:p>
          <a:p>
            <a:pPr marL="0" indent="0">
              <a:buNone/>
            </a:pPr>
            <a:r>
              <a:rPr lang="en-US" sz="2800" dirty="0"/>
              <a:t>Medicaid actually pays more when admission of Medicaid resident is prevented… Should Medicare be sharing savings with Medicaid? </a:t>
            </a:r>
          </a:p>
          <a:p>
            <a:endParaRPr lang="en-US" sz="2800" dirty="0"/>
          </a:p>
        </p:txBody>
      </p:sp>
      <p:cxnSp>
        <p:nvCxnSpPr>
          <p:cNvPr id="5" name="Straight Connector 4">
            <a:extLst>
              <a:ext uri="{FF2B5EF4-FFF2-40B4-BE49-F238E27FC236}">
                <a16:creationId xmlns:a16="http://schemas.microsoft.com/office/drawing/2014/main" id="{CDE8D4B6-F0A5-4046-B010-2A8439CD9E24}"/>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3B943CD-79B2-475A-9497-7C9B586055AD}"/>
              </a:ext>
            </a:extLst>
          </p:cNvPr>
          <p:cNvSpPr/>
          <p:nvPr/>
        </p:nvSpPr>
        <p:spPr>
          <a:xfrm>
            <a:off x="2454966" y="474660"/>
            <a:ext cx="6888990" cy="646331"/>
          </a:xfrm>
          <a:prstGeom prst="rect">
            <a:avLst/>
          </a:prstGeom>
        </p:spPr>
        <p:txBody>
          <a:bodyPr wrap="square">
            <a:spAutoFit/>
          </a:bodyPr>
          <a:lstStyle/>
          <a:p>
            <a:endParaRPr lang="en-US" sz="3600" dirty="0"/>
          </a:p>
        </p:txBody>
      </p:sp>
    </p:spTree>
    <p:extLst>
      <p:ext uri="{BB962C8B-B14F-4D97-AF65-F5344CB8AC3E}">
        <p14:creationId xmlns:p14="http://schemas.microsoft.com/office/powerpoint/2010/main" val="1863988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95C1-156E-4254-A507-87187E74A3AD}"/>
              </a:ext>
            </a:extLst>
          </p:cNvPr>
          <p:cNvSpPr>
            <a:spLocks noGrp="1"/>
          </p:cNvSpPr>
          <p:nvPr>
            <p:ph type="title"/>
          </p:nvPr>
        </p:nvSpPr>
        <p:spPr>
          <a:xfrm>
            <a:off x="646111" y="452718"/>
            <a:ext cx="9404723" cy="1029238"/>
          </a:xfrm>
        </p:spPr>
        <p:txBody>
          <a:bodyPr/>
          <a:lstStyle/>
          <a:p>
            <a:r>
              <a:rPr lang="en-US" sz="3600" b="1" dirty="0"/>
              <a:t> </a:t>
            </a:r>
            <a:r>
              <a:rPr lang="en-US" sz="3600" b="1" dirty="0">
                <a:solidFill>
                  <a:srgbClr val="FFFF00"/>
                </a:solidFill>
              </a:rPr>
              <a:t>Financial Impact on Medicare Spending</a:t>
            </a:r>
          </a:p>
        </p:txBody>
      </p:sp>
      <p:sp>
        <p:nvSpPr>
          <p:cNvPr id="3" name="Content Placeholder 2">
            <a:extLst>
              <a:ext uri="{FF2B5EF4-FFF2-40B4-BE49-F238E27FC236}">
                <a16:creationId xmlns:a16="http://schemas.microsoft.com/office/drawing/2014/main" id="{409AA68F-1D50-427E-A99D-111CCBE5B5AB}"/>
              </a:ext>
            </a:extLst>
          </p:cNvPr>
          <p:cNvSpPr>
            <a:spLocks noGrp="1"/>
          </p:cNvSpPr>
          <p:nvPr>
            <p:ph idx="1"/>
          </p:nvPr>
        </p:nvSpPr>
        <p:spPr>
          <a:xfrm>
            <a:off x="646111" y="1313798"/>
            <a:ext cx="9958827" cy="5544202"/>
          </a:xfrm>
        </p:spPr>
        <p:txBody>
          <a:bodyPr>
            <a:normAutofit fontScale="92500" lnSpcReduction="20000"/>
          </a:bodyPr>
          <a:lstStyle/>
          <a:p>
            <a:pPr marL="0" indent="0">
              <a:buNone/>
            </a:pPr>
            <a:r>
              <a:rPr lang="en-US" sz="2800" b="1" dirty="0"/>
              <a:t>Avoided Admissions: </a:t>
            </a:r>
          </a:p>
          <a:p>
            <a:pPr marL="0" indent="0">
              <a:buNone/>
            </a:pPr>
            <a:r>
              <a:rPr lang="en-US" sz="2800" b="1" dirty="0"/>
              <a:t>	</a:t>
            </a:r>
            <a:r>
              <a:rPr lang="en-US" sz="2400" b="1" dirty="0"/>
              <a:t>75</a:t>
            </a:r>
            <a:r>
              <a:rPr lang="en-US" sz="2400" dirty="0"/>
              <a:t> Total @ $10,000 per admission =  			</a:t>
            </a:r>
            <a:r>
              <a:rPr lang="en-US" sz="2400" b="1" dirty="0"/>
              <a:t>$750,000</a:t>
            </a:r>
          </a:p>
          <a:p>
            <a:pPr marL="0" indent="0">
              <a:buNone/>
            </a:pPr>
            <a:r>
              <a:rPr lang="en-US" sz="2800" b="1" dirty="0"/>
              <a:t>Avoided Medicare days</a:t>
            </a:r>
          </a:p>
          <a:p>
            <a:pPr marL="0" indent="0">
              <a:buNone/>
            </a:pPr>
            <a:r>
              <a:rPr lang="en-US" sz="2800" b="1" dirty="0"/>
              <a:t>	</a:t>
            </a:r>
            <a:r>
              <a:rPr lang="en-US" sz="2400" b="1" dirty="0"/>
              <a:t>60</a:t>
            </a:r>
            <a:r>
              <a:rPr lang="en-US" sz="2400" dirty="0"/>
              <a:t>% for average of 10 days @ $550/day = 	</a:t>
            </a:r>
            <a:r>
              <a:rPr lang="en-US" sz="2400" b="1" dirty="0"/>
              <a:t>$247,500</a:t>
            </a:r>
          </a:p>
          <a:p>
            <a:pPr marL="0" indent="0">
              <a:buNone/>
            </a:pPr>
            <a:r>
              <a:rPr lang="en-US" sz="2800" b="1" dirty="0"/>
              <a:t>Cost of “other issues” from acute stay</a:t>
            </a:r>
          </a:p>
          <a:p>
            <a:pPr marL="0" indent="0">
              <a:buNone/>
            </a:pPr>
            <a:r>
              <a:rPr lang="en-US" sz="2800" b="1" dirty="0"/>
              <a:t>	</a:t>
            </a:r>
            <a:r>
              <a:rPr lang="en-US" sz="2400" dirty="0"/>
              <a:t>Highly vulnerable seniors being admitted =      </a:t>
            </a:r>
            <a:r>
              <a:rPr lang="en-US" sz="2400" b="1" u="sng" dirty="0"/>
              <a:t>????</a:t>
            </a:r>
          </a:p>
          <a:p>
            <a:pPr marL="0" indent="0">
              <a:buNone/>
            </a:pPr>
            <a:endParaRPr lang="en-US" sz="2400" u="sng" dirty="0"/>
          </a:p>
          <a:p>
            <a:pPr marL="0" indent="0">
              <a:buNone/>
            </a:pPr>
            <a:r>
              <a:rPr lang="en-US" sz="2400" b="1" dirty="0"/>
              <a:t>Total Estimated Savings for Medicare =                $997,500   (24 months)</a:t>
            </a:r>
          </a:p>
          <a:p>
            <a:pPr marL="0" indent="0">
              <a:buNone/>
            </a:pPr>
            <a:r>
              <a:rPr lang="en-US" sz="2400" b="1" dirty="0"/>
              <a:t>Cost of Telemedicine Services =</a:t>
            </a:r>
            <a:r>
              <a:rPr lang="en-US" sz="2400" dirty="0"/>
              <a:t>				   </a:t>
            </a:r>
            <a:r>
              <a:rPr lang="en-US" sz="2400" u="sng" dirty="0"/>
              <a:t>      </a:t>
            </a:r>
            <a:r>
              <a:rPr lang="en-US" sz="2400" b="1" u="sng" dirty="0"/>
              <a:t>114,000</a:t>
            </a:r>
            <a:r>
              <a:rPr lang="en-US" sz="2400" b="1" dirty="0"/>
              <a:t>	</a:t>
            </a:r>
          </a:p>
          <a:p>
            <a:pPr marL="0" indent="0">
              <a:buNone/>
            </a:pPr>
            <a:r>
              <a:rPr lang="en-US" sz="2400" b="1" dirty="0"/>
              <a:t>Estimated Savings for Medicare =</a:t>
            </a:r>
            <a:r>
              <a:rPr lang="en-US" sz="2400" dirty="0"/>
              <a:t>	</a:t>
            </a:r>
            <a:r>
              <a:rPr lang="en-US" sz="2400" b="1" dirty="0"/>
              <a:t>                       $ 883,500</a:t>
            </a:r>
          </a:p>
          <a:p>
            <a:pPr marL="0" indent="0">
              <a:buNone/>
            </a:pPr>
            <a:endParaRPr lang="en-US" sz="2400" b="1" dirty="0"/>
          </a:p>
          <a:p>
            <a:pPr marL="0" indent="0">
              <a:buNone/>
            </a:pPr>
            <a:r>
              <a:rPr lang="en-US" sz="2400" b="1" dirty="0"/>
              <a:t>Average Medicare Savings per Facility/Yr. =      $110,437</a:t>
            </a:r>
            <a:r>
              <a:rPr lang="en-US" sz="2400" dirty="0"/>
              <a:t>											</a:t>
            </a:r>
            <a:endParaRPr lang="en-US" sz="2800" dirty="0"/>
          </a:p>
        </p:txBody>
      </p:sp>
      <p:cxnSp>
        <p:nvCxnSpPr>
          <p:cNvPr id="4" name="Straight Connector 3">
            <a:extLst>
              <a:ext uri="{FF2B5EF4-FFF2-40B4-BE49-F238E27FC236}">
                <a16:creationId xmlns:a16="http://schemas.microsoft.com/office/drawing/2014/main" id="{0FFD58AA-C529-46EF-BC17-95A82F1C4DF2}"/>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76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D95C1-156E-4254-A507-87187E74A3AD}"/>
              </a:ext>
            </a:extLst>
          </p:cNvPr>
          <p:cNvSpPr>
            <a:spLocks noGrp="1"/>
          </p:cNvSpPr>
          <p:nvPr>
            <p:ph type="title"/>
          </p:nvPr>
        </p:nvSpPr>
        <p:spPr>
          <a:xfrm>
            <a:off x="646111" y="378372"/>
            <a:ext cx="9404723" cy="1103583"/>
          </a:xfrm>
        </p:spPr>
        <p:txBody>
          <a:bodyPr/>
          <a:lstStyle/>
          <a:p>
            <a:pPr algn="ctr"/>
            <a:r>
              <a:rPr lang="en-US" sz="3600" b="1" dirty="0">
                <a:solidFill>
                  <a:srgbClr val="FFFF00"/>
                </a:solidFill>
              </a:rPr>
              <a:t>Projected National Impact on Medicare</a:t>
            </a:r>
            <a:br>
              <a:rPr lang="en-US" sz="3600" b="1" dirty="0">
                <a:solidFill>
                  <a:srgbClr val="FFFF00"/>
                </a:solidFill>
              </a:rPr>
            </a:br>
            <a:r>
              <a:rPr lang="en-US" sz="3600" b="1" dirty="0">
                <a:solidFill>
                  <a:srgbClr val="FFFF00"/>
                </a:solidFill>
              </a:rPr>
              <a:t>if Virtual Physician Services were Reimbursed in all SNFs </a:t>
            </a:r>
          </a:p>
        </p:txBody>
      </p:sp>
      <p:sp>
        <p:nvSpPr>
          <p:cNvPr id="3" name="Content Placeholder 2">
            <a:extLst>
              <a:ext uri="{FF2B5EF4-FFF2-40B4-BE49-F238E27FC236}">
                <a16:creationId xmlns:a16="http://schemas.microsoft.com/office/drawing/2014/main" id="{409AA68F-1D50-427E-A99D-111CCBE5B5AB}"/>
              </a:ext>
            </a:extLst>
          </p:cNvPr>
          <p:cNvSpPr>
            <a:spLocks noGrp="1"/>
          </p:cNvSpPr>
          <p:nvPr>
            <p:ph idx="1"/>
          </p:nvPr>
        </p:nvSpPr>
        <p:spPr>
          <a:xfrm>
            <a:off x="646110" y="2259734"/>
            <a:ext cx="11304151" cy="4351268"/>
          </a:xfrm>
        </p:spPr>
        <p:txBody>
          <a:bodyPr>
            <a:normAutofit fontScale="25000" lnSpcReduction="20000"/>
          </a:bodyPr>
          <a:lstStyle/>
          <a:p>
            <a:pPr marL="0" indent="0">
              <a:buNone/>
            </a:pPr>
            <a:r>
              <a:rPr lang="en-US" sz="11200" dirty="0"/>
              <a:t>Assumptions: </a:t>
            </a:r>
          </a:p>
          <a:p>
            <a:pPr marL="0" indent="0">
              <a:buNone/>
            </a:pPr>
            <a:endParaRPr lang="en-US" sz="11200" dirty="0"/>
          </a:p>
          <a:p>
            <a:r>
              <a:rPr lang="en-US" sz="11200" dirty="0"/>
              <a:t>15,655 SNFs in America</a:t>
            </a:r>
          </a:p>
          <a:p>
            <a:r>
              <a:rPr lang="en-US" sz="11200" dirty="0"/>
              <a:t>Average savings per facility from study =  $110,437</a:t>
            </a:r>
          </a:p>
          <a:p>
            <a:r>
              <a:rPr lang="en-US" sz="11200" dirty="0"/>
              <a:t>If 50% of America’s SNFs implemented telemedicine </a:t>
            </a:r>
          </a:p>
          <a:p>
            <a:pPr marL="0" indent="0">
              <a:buNone/>
            </a:pPr>
            <a:r>
              <a:rPr lang="en-US" sz="11200" dirty="0"/>
              <a:t>      with the same level of success as the four pilot SNFs,</a:t>
            </a:r>
          </a:p>
          <a:p>
            <a:pPr marL="0" indent="0">
              <a:buNone/>
            </a:pPr>
            <a:r>
              <a:rPr lang="en-US" sz="11200" dirty="0"/>
              <a:t>      Medicare would realize estimated savings of</a:t>
            </a:r>
          </a:p>
          <a:p>
            <a:pPr marL="0" indent="0">
              <a:buNone/>
            </a:pPr>
            <a:r>
              <a:rPr lang="en-US" sz="9600" dirty="0"/>
              <a:t>			</a:t>
            </a:r>
          </a:p>
          <a:p>
            <a:pPr marL="0" indent="0">
              <a:buNone/>
            </a:pPr>
            <a:r>
              <a:rPr lang="en-US" sz="9600" dirty="0"/>
              <a:t>			</a:t>
            </a:r>
            <a:r>
              <a:rPr lang="en-US" sz="9600" b="1" dirty="0">
                <a:solidFill>
                  <a:srgbClr val="FFFF00"/>
                </a:solidFill>
              </a:rPr>
              <a:t>            </a:t>
            </a:r>
            <a:r>
              <a:rPr lang="en-US" sz="12800" b="1" dirty="0">
                <a:solidFill>
                  <a:srgbClr val="FFFF00"/>
                </a:solidFill>
              </a:rPr>
              <a:t>$865 million dollars a year</a:t>
            </a:r>
          </a:p>
          <a:p>
            <a:pPr marL="0" indent="0">
              <a:buNone/>
            </a:pPr>
            <a:endParaRPr lang="en-US" sz="2800" dirty="0"/>
          </a:p>
          <a:p>
            <a:pPr marL="0" indent="0">
              <a:buNone/>
            </a:pPr>
            <a:endParaRPr lang="en-US" sz="2800" dirty="0"/>
          </a:p>
          <a:p>
            <a:pPr marL="0" indent="0">
              <a:buNone/>
            </a:pPr>
            <a:endParaRPr lang="en-US" sz="2800" dirty="0"/>
          </a:p>
          <a:p>
            <a:pPr marL="0" indent="0">
              <a:buNone/>
            </a:pPr>
            <a:r>
              <a:rPr lang="en-US" sz="4200" dirty="0"/>
              <a:t>Note: Other considerations have to be incorporated into final estimate (i.e., the fact that more residents would be seen more often (better care) with an increased cost to Medicare.</a:t>
            </a:r>
          </a:p>
        </p:txBody>
      </p:sp>
      <p:cxnSp>
        <p:nvCxnSpPr>
          <p:cNvPr id="4" name="Straight Connector 3">
            <a:extLst>
              <a:ext uri="{FF2B5EF4-FFF2-40B4-BE49-F238E27FC236}">
                <a16:creationId xmlns:a16="http://schemas.microsoft.com/office/drawing/2014/main" id="{0FFD58AA-C529-46EF-BC17-95A82F1C4DF2}"/>
              </a:ext>
            </a:extLst>
          </p:cNvPr>
          <p:cNvCxnSpPr>
            <a:cxnSpLocks/>
          </p:cNvCxnSpPr>
          <p:nvPr/>
        </p:nvCxnSpPr>
        <p:spPr>
          <a:xfrm>
            <a:off x="422745" y="2086603"/>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17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A21F81-F54F-4985-8E22-4CE577580C8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6192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7C52B8-5D9C-4844-9034-1199CA64A976}"/>
              </a:ext>
            </a:extLst>
          </p:cNvPr>
          <p:cNvPicPr>
            <a:picLocks noChangeAspect="1"/>
          </p:cNvPicPr>
          <p:nvPr/>
        </p:nvPicPr>
        <p:blipFill>
          <a:blip r:embed="rId3"/>
          <a:stretch>
            <a:fillRect/>
          </a:stretch>
        </p:blipFill>
        <p:spPr>
          <a:xfrm>
            <a:off x="0" y="0"/>
            <a:ext cx="12314903" cy="6858000"/>
          </a:xfrm>
          <a:prstGeom prst="rect">
            <a:avLst/>
          </a:prstGeom>
        </p:spPr>
      </p:pic>
    </p:spTree>
    <p:extLst>
      <p:ext uri="{BB962C8B-B14F-4D97-AF65-F5344CB8AC3E}">
        <p14:creationId xmlns:p14="http://schemas.microsoft.com/office/powerpoint/2010/main" val="780727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045A-F053-45CD-8CFC-ED5BE3B2256A}"/>
              </a:ext>
            </a:extLst>
          </p:cNvPr>
          <p:cNvSpPr>
            <a:spLocks noGrp="1"/>
          </p:cNvSpPr>
          <p:nvPr>
            <p:ph type="title"/>
          </p:nvPr>
        </p:nvSpPr>
        <p:spPr>
          <a:xfrm>
            <a:off x="646111" y="452718"/>
            <a:ext cx="9404723" cy="997710"/>
          </a:xfrm>
        </p:spPr>
        <p:txBody>
          <a:bodyPr/>
          <a:lstStyle/>
          <a:p>
            <a:r>
              <a:rPr lang="en-US" b="1" dirty="0"/>
              <a:t>          </a:t>
            </a:r>
            <a:r>
              <a:rPr lang="en-US" b="1" dirty="0">
                <a:solidFill>
                  <a:srgbClr val="FFFF00"/>
                </a:solidFill>
              </a:rPr>
              <a:t>Final Thoughts On Study </a:t>
            </a:r>
          </a:p>
        </p:txBody>
      </p:sp>
      <p:sp>
        <p:nvSpPr>
          <p:cNvPr id="3" name="Content Placeholder 2">
            <a:extLst>
              <a:ext uri="{FF2B5EF4-FFF2-40B4-BE49-F238E27FC236}">
                <a16:creationId xmlns:a16="http://schemas.microsoft.com/office/drawing/2014/main" id="{CC0753B8-C19B-44D5-9185-C8A94B9FD1D1}"/>
              </a:ext>
            </a:extLst>
          </p:cNvPr>
          <p:cNvSpPr>
            <a:spLocks noGrp="1"/>
          </p:cNvSpPr>
          <p:nvPr>
            <p:ph idx="1"/>
          </p:nvPr>
        </p:nvSpPr>
        <p:spPr>
          <a:xfrm>
            <a:off x="1103312" y="1313794"/>
            <a:ext cx="10442577" cy="4934606"/>
          </a:xfrm>
        </p:spPr>
        <p:txBody>
          <a:bodyPr>
            <a:normAutofit/>
          </a:bodyPr>
          <a:lstStyle/>
          <a:p>
            <a:r>
              <a:rPr lang="en-US" sz="2800" dirty="0"/>
              <a:t>Telemedicine is good for the resident – dramatically improves access to care when needed most</a:t>
            </a:r>
          </a:p>
          <a:p>
            <a:r>
              <a:rPr lang="en-US" sz="2800" dirty="0"/>
              <a:t>Telemedicine contributes significantly to Medicare savings </a:t>
            </a:r>
          </a:p>
          <a:p>
            <a:r>
              <a:rPr lang="en-US" sz="2800" dirty="0"/>
              <a:t>Telemedicine is not for every SNF – Certain critical success characteristics must be present</a:t>
            </a:r>
          </a:p>
          <a:p>
            <a:r>
              <a:rPr lang="en-US" sz="2800" dirty="0"/>
              <a:t>Not all physicians will buy into telemedicine …in the short term … but will need to in the long run</a:t>
            </a:r>
          </a:p>
          <a:p>
            <a:r>
              <a:rPr lang="en-US" sz="2800" dirty="0"/>
              <a:t>Not all virtual companies will be successful.. There are specific success characteristics they need</a:t>
            </a:r>
          </a:p>
        </p:txBody>
      </p:sp>
    </p:spTree>
    <p:extLst>
      <p:ext uri="{BB962C8B-B14F-4D97-AF65-F5344CB8AC3E}">
        <p14:creationId xmlns:p14="http://schemas.microsoft.com/office/powerpoint/2010/main" val="4007242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045A-F053-45CD-8CFC-ED5BE3B2256A}"/>
              </a:ext>
            </a:extLst>
          </p:cNvPr>
          <p:cNvSpPr>
            <a:spLocks noGrp="1"/>
          </p:cNvSpPr>
          <p:nvPr>
            <p:ph type="title"/>
          </p:nvPr>
        </p:nvSpPr>
        <p:spPr>
          <a:xfrm>
            <a:off x="646111" y="452718"/>
            <a:ext cx="9404723" cy="997710"/>
          </a:xfrm>
        </p:spPr>
        <p:txBody>
          <a:bodyPr/>
          <a:lstStyle/>
          <a:p>
            <a:r>
              <a:rPr lang="en-US" dirty="0"/>
              <a:t>        </a:t>
            </a:r>
            <a:r>
              <a:rPr lang="en-US" sz="4000" b="1" dirty="0">
                <a:solidFill>
                  <a:srgbClr val="FFFF00"/>
                </a:solidFill>
              </a:rPr>
              <a:t>Preliminary</a:t>
            </a:r>
            <a:r>
              <a:rPr lang="en-US" sz="4000" dirty="0">
                <a:solidFill>
                  <a:srgbClr val="FFFF00"/>
                </a:solidFill>
              </a:rPr>
              <a:t> </a:t>
            </a:r>
            <a:r>
              <a:rPr lang="en-US" sz="4000" b="1" dirty="0">
                <a:solidFill>
                  <a:srgbClr val="FFFF00"/>
                </a:solidFill>
              </a:rPr>
              <a:t>Recommendations</a:t>
            </a:r>
          </a:p>
        </p:txBody>
      </p:sp>
      <p:sp>
        <p:nvSpPr>
          <p:cNvPr id="3" name="Content Placeholder 2">
            <a:extLst>
              <a:ext uri="{FF2B5EF4-FFF2-40B4-BE49-F238E27FC236}">
                <a16:creationId xmlns:a16="http://schemas.microsoft.com/office/drawing/2014/main" id="{CC0753B8-C19B-44D5-9185-C8A94B9FD1D1}"/>
              </a:ext>
            </a:extLst>
          </p:cNvPr>
          <p:cNvSpPr>
            <a:spLocks noGrp="1"/>
          </p:cNvSpPr>
          <p:nvPr>
            <p:ph idx="1"/>
          </p:nvPr>
        </p:nvSpPr>
        <p:spPr>
          <a:xfrm>
            <a:off x="745960" y="1313792"/>
            <a:ext cx="10983585" cy="5444359"/>
          </a:xfrm>
        </p:spPr>
        <p:txBody>
          <a:bodyPr>
            <a:normAutofit fontScale="92500" lnSpcReduction="10000"/>
          </a:bodyPr>
          <a:lstStyle/>
          <a:p>
            <a:r>
              <a:rPr lang="en-US" sz="2800" dirty="0"/>
              <a:t>Medicare should be reimbursing for telemedicine in urban and rural skilled nursing facilities</a:t>
            </a:r>
          </a:p>
          <a:p>
            <a:r>
              <a:rPr lang="en-US" sz="2800" dirty="0"/>
              <a:t>CMS should allow virtual telemedicine visits to meet the requirements for the 3 day evaluation requirement and 30/60 day review</a:t>
            </a:r>
          </a:p>
          <a:p>
            <a:r>
              <a:rPr lang="en-US" sz="2800" dirty="0"/>
              <a:t>CMS should consider allowing the requirement for medical director to be fulfilled with a virtual physician with once a month or as needed on site presence </a:t>
            </a:r>
          </a:p>
          <a:p>
            <a:r>
              <a:rPr lang="en-US" sz="2800" dirty="0"/>
              <a:t>State Nursing Home Associations should be encouraging their members, both urban and rural, to evaluate telemedicine for their residents</a:t>
            </a:r>
          </a:p>
          <a:p>
            <a:r>
              <a:rPr lang="en-US" sz="2800" dirty="0"/>
              <a:t>State nursing home associations should consider helping their members secure CMP Grants for telemedicine</a:t>
            </a:r>
          </a:p>
          <a:p>
            <a:endParaRPr lang="en-US" sz="2800" dirty="0"/>
          </a:p>
        </p:txBody>
      </p:sp>
    </p:spTree>
    <p:extLst>
      <p:ext uri="{BB962C8B-B14F-4D97-AF65-F5344CB8AC3E}">
        <p14:creationId xmlns:p14="http://schemas.microsoft.com/office/powerpoint/2010/main" val="410427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81AC9-DB28-48DD-BDB1-46A5608E8FB2}"/>
              </a:ext>
            </a:extLst>
          </p:cNvPr>
          <p:cNvSpPr>
            <a:spLocks noGrp="1"/>
          </p:cNvSpPr>
          <p:nvPr>
            <p:ph idx="1"/>
          </p:nvPr>
        </p:nvSpPr>
        <p:spPr>
          <a:xfrm>
            <a:off x="1027111" y="-266218"/>
            <a:ext cx="9724971" cy="6635481"/>
          </a:xfrm>
        </p:spPr>
        <p:txBody>
          <a:bodyPr>
            <a:normAutofit/>
          </a:bodyPr>
          <a:lstStyle/>
          <a:p>
            <a:pPr marL="0" indent="0">
              <a:buNone/>
            </a:pPr>
            <a:endParaRPr lang="en-US" sz="3200" b="1" i="1" dirty="0">
              <a:solidFill>
                <a:srgbClr val="FFFF00"/>
              </a:solidFill>
            </a:endParaRPr>
          </a:p>
          <a:p>
            <a:pPr marL="0" indent="0">
              <a:buNone/>
            </a:pPr>
            <a:r>
              <a:rPr lang="en-US" sz="3600" b="1" i="1" dirty="0">
                <a:solidFill>
                  <a:srgbClr val="FFFF00"/>
                </a:solidFill>
              </a:rPr>
              <a:t>                Today’s Objectives</a:t>
            </a:r>
          </a:p>
          <a:p>
            <a:endParaRPr lang="en-US" sz="3600" b="1" i="1" dirty="0">
              <a:solidFill>
                <a:srgbClr val="FFFF00"/>
              </a:solidFill>
            </a:endParaRPr>
          </a:p>
          <a:p>
            <a:r>
              <a:rPr lang="en-US" sz="3600" b="1" i="1" dirty="0">
                <a:solidFill>
                  <a:srgbClr val="FFFF00"/>
                </a:solidFill>
              </a:rPr>
              <a:t> </a:t>
            </a:r>
            <a:r>
              <a:rPr lang="en-US" sz="2800" dirty="0"/>
              <a:t> Telemedicine in Skilled Nursing Facilities</a:t>
            </a:r>
          </a:p>
          <a:p>
            <a:pPr marL="0" indent="0">
              <a:buNone/>
            </a:pPr>
            <a:endParaRPr lang="en-US" sz="2800" dirty="0"/>
          </a:p>
          <a:p>
            <a:r>
              <a:rPr lang="en-US" sz="2800" dirty="0"/>
              <a:t> CMS/AHCA Telemedicine Grant</a:t>
            </a:r>
          </a:p>
          <a:p>
            <a:pPr lvl="1"/>
            <a:r>
              <a:rPr lang="en-US" sz="2600" dirty="0"/>
              <a:t>Key Findings</a:t>
            </a:r>
          </a:p>
          <a:p>
            <a:pPr lvl="1"/>
            <a:r>
              <a:rPr lang="en-US" sz="2600" dirty="0"/>
              <a:t>Key Recommendations</a:t>
            </a:r>
          </a:p>
          <a:p>
            <a:pPr marL="457200" lvl="1" indent="0">
              <a:buNone/>
            </a:pPr>
            <a:endParaRPr lang="en-US" sz="2600" dirty="0"/>
          </a:p>
          <a:p>
            <a:r>
              <a:rPr lang="en-US" sz="2800" dirty="0"/>
              <a:t> Telemedicine Expansion to include Rural SNFs</a:t>
            </a:r>
          </a:p>
          <a:p>
            <a:endParaRPr lang="en-US" sz="2800" dirty="0"/>
          </a:p>
          <a:p>
            <a:pPr marL="0" indent="0">
              <a:buNone/>
            </a:pPr>
            <a:endParaRPr lang="en-US" sz="3600" b="1" i="1" dirty="0">
              <a:solidFill>
                <a:srgbClr val="FFFF00"/>
              </a:solidFill>
            </a:endParaRPr>
          </a:p>
          <a:p>
            <a:pPr marL="0" indent="0" algn="ctr">
              <a:buNone/>
            </a:pPr>
            <a:endParaRPr lang="en-US" sz="2800" b="1" i="1" dirty="0"/>
          </a:p>
          <a:p>
            <a:endParaRPr lang="en-US" dirty="0"/>
          </a:p>
        </p:txBody>
      </p:sp>
      <p:cxnSp>
        <p:nvCxnSpPr>
          <p:cNvPr id="4" name="Straight Connector 3">
            <a:extLst>
              <a:ext uri="{FF2B5EF4-FFF2-40B4-BE49-F238E27FC236}">
                <a16:creationId xmlns:a16="http://schemas.microsoft.com/office/drawing/2014/main" id="{02E74756-924D-4A21-8721-CD57D3052C29}"/>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79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79308"/>
          </a:xfrm>
        </p:spPr>
        <p:txBody>
          <a:bodyPr/>
          <a:lstStyle/>
          <a:p>
            <a:pPr algn="ctr"/>
            <a:r>
              <a:rPr lang="en-US" dirty="0">
                <a:solidFill>
                  <a:srgbClr val="FFFF00"/>
                </a:solidFill>
              </a:rPr>
              <a:t>Expanding Telemedicine to Rural Skilled Nursing Facilities</a:t>
            </a:r>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t="8316" b="8316"/>
          <a:stretch>
            <a:fillRect/>
          </a:stretch>
        </p:blipFill>
        <p:spPr bwMode="auto">
          <a:xfrm>
            <a:off x="1103312" y="2052918"/>
            <a:ext cx="9220925" cy="4512287"/>
          </a:xfrm>
          <a:prstGeom prst="rect">
            <a:avLst/>
          </a:prstGeom>
          <a:noFill/>
          <a:ln>
            <a:noFill/>
          </a:ln>
        </p:spPr>
      </p:pic>
    </p:spTree>
    <p:extLst>
      <p:ext uri="{BB962C8B-B14F-4D97-AF65-F5344CB8AC3E}">
        <p14:creationId xmlns:p14="http://schemas.microsoft.com/office/powerpoint/2010/main" val="305825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AB8D-0BBB-42E6-82E4-CF9B9323A8C8}"/>
              </a:ext>
            </a:extLst>
          </p:cNvPr>
          <p:cNvSpPr>
            <a:spLocks noGrp="1"/>
          </p:cNvSpPr>
          <p:nvPr>
            <p:ph type="title"/>
          </p:nvPr>
        </p:nvSpPr>
        <p:spPr>
          <a:xfrm>
            <a:off x="646111" y="176985"/>
            <a:ext cx="9404723" cy="1676263"/>
          </a:xfrm>
        </p:spPr>
        <p:txBody>
          <a:bodyPr/>
          <a:lstStyle/>
          <a:p>
            <a:r>
              <a:rPr lang="en-US" sz="3600" b="1" dirty="0">
                <a:solidFill>
                  <a:srgbClr val="FFFF00"/>
                </a:solidFill>
              </a:rPr>
              <a:t>      </a:t>
            </a:r>
            <a:r>
              <a:rPr lang="en-US" sz="3600" dirty="0">
                <a:solidFill>
                  <a:srgbClr val="FFFF00"/>
                </a:solidFill>
              </a:rPr>
              <a:t>Why We Need Telemedicine in Rural</a:t>
            </a:r>
            <a:br>
              <a:rPr lang="en-US" sz="3600" dirty="0">
                <a:solidFill>
                  <a:srgbClr val="FFFF00"/>
                </a:solidFill>
              </a:rPr>
            </a:br>
            <a:r>
              <a:rPr lang="en-US" sz="3600" dirty="0">
                <a:solidFill>
                  <a:srgbClr val="FFFF00"/>
                </a:solidFill>
              </a:rPr>
              <a:t>              Skilled Nursing Facilities</a:t>
            </a:r>
            <a:br>
              <a:rPr lang="en-US" sz="3600" dirty="0">
                <a:solidFill>
                  <a:srgbClr val="FFFF00"/>
                </a:solidFill>
              </a:rPr>
            </a:br>
            <a:endParaRPr lang="en-US" sz="3600" dirty="0">
              <a:solidFill>
                <a:srgbClr val="FFFF00"/>
              </a:solidFill>
            </a:endParaRPr>
          </a:p>
        </p:txBody>
      </p:sp>
      <p:sp>
        <p:nvSpPr>
          <p:cNvPr id="3" name="Content Placeholder 2">
            <a:extLst>
              <a:ext uri="{FF2B5EF4-FFF2-40B4-BE49-F238E27FC236}">
                <a16:creationId xmlns:a16="http://schemas.microsoft.com/office/drawing/2014/main" id="{51E4E8EF-2A21-42FF-AE8D-7CF0A566DC19}"/>
              </a:ext>
            </a:extLst>
          </p:cNvPr>
          <p:cNvSpPr>
            <a:spLocks noGrp="1"/>
          </p:cNvSpPr>
          <p:nvPr>
            <p:ph idx="1"/>
          </p:nvPr>
        </p:nvSpPr>
        <p:spPr>
          <a:xfrm>
            <a:off x="646111" y="1544981"/>
            <a:ext cx="9972728" cy="5136033"/>
          </a:xfrm>
        </p:spPr>
        <p:txBody>
          <a:bodyPr>
            <a:normAutofit fontScale="92500" lnSpcReduction="10000"/>
          </a:bodyPr>
          <a:lstStyle/>
          <a:p>
            <a:r>
              <a:rPr lang="en-US" sz="2400" dirty="0"/>
              <a:t>Availability of physicians in rural nursing facilities is often extremely limited (2-3 hours per week/month)</a:t>
            </a:r>
          </a:p>
          <a:p>
            <a:pPr marL="0" indent="0">
              <a:buNone/>
            </a:pPr>
            <a:endParaRPr lang="en-US" sz="2400" dirty="0"/>
          </a:p>
          <a:p>
            <a:r>
              <a:rPr lang="en-US" sz="2400" dirty="0"/>
              <a:t>Availability of psychiatric services often limited or not available</a:t>
            </a:r>
          </a:p>
          <a:p>
            <a:pPr marL="0" indent="0">
              <a:buNone/>
            </a:pPr>
            <a:r>
              <a:rPr lang="en-US" sz="2400" dirty="0"/>
              <a:t> </a:t>
            </a:r>
          </a:p>
          <a:p>
            <a:r>
              <a:rPr lang="en-US" sz="2400" dirty="0"/>
              <a:t>Specialty consults are difficult to schedule:</a:t>
            </a:r>
          </a:p>
          <a:p>
            <a:pPr lvl="1"/>
            <a:r>
              <a:rPr lang="en-US" sz="2400" dirty="0"/>
              <a:t>Takes weeks or more to secure an appointment</a:t>
            </a:r>
          </a:p>
          <a:p>
            <a:pPr lvl="1"/>
            <a:r>
              <a:rPr lang="en-US" sz="2400" dirty="0"/>
              <a:t>Requires transport to specialist – miles away</a:t>
            </a:r>
          </a:p>
          <a:p>
            <a:pPr lvl="1"/>
            <a:r>
              <a:rPr lang="en-US" sz="2400" dirty="0"/>
              <a:t>Requires nursing staff member to accompany resident</a:t>
            </a:r>
          </a:p>
          <a:p>
            <a:pPr marL="457200" lvl="1" indent="0">
              <a:buNone/>
            </a:pPr>
            <a:r>
              <a:rPr lang="en-US" sz="2400" dirty="0"/>
              <a:t> </a:t>
            </a:r>
          </a:p>
          <a:p>
            <a:r>
              <a:rPr lang="en-US" sz="2400" dirty="0"/>
              <a:t>Additional opportunities to improve care </a:t>
            </a:r>
          </a:p>
          <a:p>
            <a:pPr lvl="1"/>
            <a:r>
              <a:rPr lang="en-US" sz="2400" dirty="0"/>
              <a:t>Physiatrist for requesting additional coverage when needed  </a:t>
            </a:r>
          </a:p>
          <a:p>
            <a:endParaRPr lang="en-US" sz="2800" dirty="0"/>
          </a:p>
        </p:txBody>
      </p:sp>
      <p:cxnSp>
        <p:nvCxnSpPr>
          <p:cNvPr id="4" name="Straight Connector 3">
            <a:extLst>
              <a:ext uri="{FF2B5EF4-FFF2-40B4-BE49-F238E27FC236}">
                <a16:creationId xmlns:a16="http://schemas.microsoft.com/office/drawing/2014/main" id="{E4038C39-356B-458F-85D3-9AB8B365DC27}"/>
              </a:ext>
            </a:extLst>
          </p:cNvPr>
          <p:cNvCxnSpPr>
            <a:cxnSpLocks/>
          </p:cNvCxnSpPr>
          <p:nvPr/>
        </p:nvCxnSpPr>
        <p:spPr>
          <a:xfrm>
            <a:off x="456310" y="1544981"/>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669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D2F93C-9859-4183-B434-D25291CCBB35}"/>
              </a:ext>
            </a:extLst>
          </p:cNvPr>
          <p:cNvSpPr>
            <a:spLocks noGrp="1"/>
          </p:cNvSpPr>
          <p:nvPr>
            <p:ph sz="half" idx="1"/>
          </p:nvPr>
        </p:nvSpPr>
        <p:spPr>
          <a:xfrm>
            <a:off x="609600" y="1374289"/>
            <a:ext cx="10972800" cy="5483711"/>
          </a:xfrm>
        </p:spPr>
        <p:txBody>
          <a:bodyPr>
            <a:normAutofit fontScale="92500" lnSpcReduction="20000"/>
          </a:bodyPr>
          <a:lstStyle/>
          <a:p>
            <a:pPr lvl="1"/>
            <a:endParaRPr lang="en-US" sz="2400" b="1" dirty="0"/>
          </a:p>
          <a:p>
            <a:pPr lvl="1"/>
            <a:r>
              <a:rPr lang="en-US" sz="2400" b="1" dirty="0"/>
              <a:t>Primary Care Services (</a:t>
            </a:r>
            <a:r>
              <a:rPr lang="en-US" sz="2400" dirty="0"/>
              <a:t>Multi Specialty Medical Practice)</a:t>
            </a:r>
          </a:p>
          <a:p>
            <a:pPr lvl="2"/>
            <a:r>
              <a:rPr lang="en-US" sz="2200" dirty="0"/>
              <a:t>Nurse Practitioners and Specialty Clinicians</a:t>
            </a:r>
          </a:p>
          <a:p>
            <a:pPr lvl="2"/>
            <a:r>
              <a:rPr lang="en-US" sz="2200" dirty="0"/>
              <a:t>Daily Rounds when local physician not available</a:t>
            </a:r>
          </a:p>
          <a:p>
            <a:pPr lvl="2"/>
            <a:r>
              <a:rPr lang="en-US" sz="2200" dirty="0"/>
              <a:t>For changes in medical condition</a:t>
            </a:r>
          </a:p>
          <a:p>
            <a:pPr lvl="2"/>
            <a:r>
              <a:rPr lang="en-US" sz="2200" dirty="0"/>
              <a:t>9 hours per day and or 24/7 models</a:t>
            </a:r>
          </a:p>
          <a:p>
            <a:pPr lvl="1"/>
            <a:r>
              <a:rPr lang="en-US" sz="2400" b="1" dirty="0"/>
              <a:t>Behavioral/Psych Services</a:t>
            </a:r>
            <a:r>
              <a:rPr lang="en-US" sz="2400" dirty="0"/>
              <a:t> </a:t>
            </a:r>
          </a:p>
          <a:p>
            <a:pPr lvl="2"/>
            <a:r>
              <a:rPr lang="en-US" sz="2200" dirty="0"/>
              <a:t>Scheduled </a:t>
            </a:r>
          </a:p>
          <a:p>
            <a:pPr lvl="2"/>
            <a:r>
              <a:rPr lang="en-US" sz="2200" dirty="0"/>
              <a:t>As needed including 24/7 emergency care</a:t>
            </a:r>
          </a:p>
          <a:p>
            <a:pPr lvl="1"/>
            <a:r>
              <a:rPr lang="en-US" sz="2400" b="1" dirty="0"/>
              <a:t>Specialty Consults Services</a:t>
            </a:r>
          </a:p>
          <a:p>
            <a:pPr lvl="2"/>
            <a:r>
              <a:rPr lang="en-US" sz="2200" b="1" dirty="0"/>
              <a:t>Scheduled and as needed</a:t>
            </a:r>
            <a:endParaRPr lang="en-US" sz="2200" dirty="0"/>
          </a:p>
          <a:p>
            <a:pPr lvl="2"/>
            <a:r>
              <a:rPr lang="en-US" sz="2200" dirty="0"/>
              <a:t>Dermatology, Cardiology, Pulmonology, Nephrology, Endocrinology, Physiatry and more</a:t>
            </a:r>
          </a:p>
          <a:p>
            <a:pPr lvl="1"/>
            <a:r>
              <a:rPr lang="en-US" sz="2400" b="1" dirty="0"/>
              <a:t>Wound Care &amp; Continence Care</a:t>
            </a:r>
          </a:p>
          <a:p>
            <a:pPr marL="457200" lvl="1" indent="0">
              <a:buNone/>
            </a:pPr>
            <a:endParaRPr lang="en-US" sz="2400" b="1" dirty="0"/>
          </a:p>
          <a:p>
            <a:pPr lvl="1"/>
            <a:endParaRPr lang="en-US" sz="2400" dirty="0"/>
          </a:p>
          <a:p>
            <a:pPr lvl="1"/>
            <a:endParaRPr lang="en-US" sz="2400" dirty="0"/>
          </a:p>
          <a:p>
            <a:pPr lvl="1"/>
            <a:endParaRPr lang="en-US" sz="2400" dirty="0"/>
          </a:p>
          <a:p>
            <a:pPr lvl="1"/>
            <a:endParaRPr lang="en-US" sz="2400" b="1" dirty="0"/>
          </a:p>
          <a:p>
            <a:pPr lvl="1"/>
            <a:endParaRPr lang="en-US" sz="2400" b="1" dirty="0"/>
          </a:p>
          <a:p>
            <a:pPr lvl="1"/>
            <a:endParaRPr lang="en-US" sz="2400" b="1" dirty="0"/>
          </a:p>
          <a:p>
            <a:pPr lvl="1"/>
            <a:endParaRPr lang="en-US" sz="2400" b="1" dirty="0"/>
          </a:p>
          <a:p>
            <a:pPr lvl="1"/>
            <a:endParaRPr lang="en-US" sz="2400" b="1" dirty="0"/>
          </a:p>
          <a:p>
            <a:endParaRPr lang="en-US" sz="2800" b="1" dirty="0"/>
          </a:p>
          <a:p>
            <a:pPr lvl="1"/>
            <a:endParaRPr lang="en-US" sz="2400" b="1" dirty="0"/>
          </a:p>
        </p:txBody>
      </p:sp>
      <p:sp>
        <p:nvSpPr>
          <p:cNvPr id="3" name="Title 2">
            <a:extLst>
              <a:ext uri="{FF2B5EF4-FFF2-40B4-BE49-F238E27FC236}">
                <a16:creationId xmlns:a16="http://schemas.microsoft.com/office/drawing/2014/main" id="{E22DCBD3-06E1-4CC6-950A-4061AFCFBE3F}"/>
              </a:ext>
            </a:extLst>
          </p:cNvPr>
          <p:cNvSpPr>
            <a:spLocks noGrp="1"/>
          </p:cNvSpPr>
          <p:nvPr>
            <p:ph type="title"/>
          </p:nvPr>
        </p:nvSpPr>
        <p:spPr>
          <a:xfrm>
            <a:off x="434614" y="522203"/>
            <a:ext cx="10972800" cy="776757"/>
          </a:xfrm>
        </p:spPr>
        <p:txBody>
          <a:bodyPr>
            <a:normAutofit fontScale="90000"/>
          </a:bodyPr>
          <a:lstStyle/>
          <a:p>
            <a:r>
              <a:rPr lang="en-US" sz="3600" b="1" dirty="0">
                <a:solidFill>
                  <a:schemeClr val="tx1"/>
                </a:solidFill>
              </a:rPr>
              <a:t>    </a:t>
            </a:r>
            <a:r>
              <a:rPr lang="en-US" sz="3600" b="1" dirty="0">
                <a:solidFill>
                  <a:srgbClr val="FFFF00"/>
                </a:solidFill>
              </a:rPr>
              <a:t> </a:t>
            </a:r>
            <a:r>
              <a:rPr lang="en-US" sz="3600" dirty="0">
                <a:solidFill>
                  <a:srgbClr val="FFFF00"/>
                </a:solidFill>
                <a:latin typeface="+mn-lt"/>
              </a:rPr>
              <a:t>Rural Telemedicine Services Provide Access To:</a:t>
            </a:r>
          </a:p>
        </p:txBody>
      </p:sp>
      <p:cxnSp>
        <p:nvCxnSpPr>
          <p:cNvPr id="4" name="Straight Connector 3">
            <a:extLst>
              <a:ext uri="{FF2B5EF4-FFF2-40B4-BE49-F238E27FC236}">
                <a16:creationId xmlns:a16="http://schemas.microsoft.com/office/drawing/2014/main" id="{28D419C3-4A2C-46CE-AAFB-F5BADB83FA33}"/>
              </a:ext>
            </a:extLst>
          </p:cNvPr>
          <p:cNvCxnSpPr>
            <a:cxnSpLocks/>
          </p:cNvCxnSpPr>
          <p:nvPr/>
        </p:nvCxnSpPr>
        <p:spPr>
          <a:xfrm>
            <a:off x="558800" y="1299117"/>
            <a:ext cx="10982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FCF1D88C-9A03-45F9-848C-1D37DA12C06B}"/>
              </a:ext>
            </a:extLst>
          </p:cNvPr>
          <p:cNvSpPr txBox="1">
            <a:spLocks/>
          </p:cNvSpPr>
          <p:nvPr/>
        </p:nvSpPr>
        <p:spPr>
          <a:xfrm>
            <a:off x="891814" y="5715000"/>
            <a:ext cx="10515600" cy="2334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p>
          <a:p>
            <a:endParaRPr lang="en-US" dirty="0"/>
          </a:p>
        </p:txBody>
      </p:sp>
      <p:cxnSp>
        <p:nvCxnSpPr>
          <p:cNvPr id="7" name="Straight Connector 6">
            <a:extLst>
              <a:ext uri="{FF2B5EF4-FFF2-40B4-BE49-F238E27FC236}">
                <a16:creationId xmlns:a16="http://schemas.microsoft.com/office/drawing/2014/main" id="{B02EC2E9-DE87-4598-AA53-5FB602201651}"/>
              </a:ext>
            </a:extLst>
          </p:cNvPr>
          <p:cNvCxnSpPr>
            <a:cxnSpLocks/>
          </p:cNvCxnSpPr>
          <p:nvPr/>
        </p:nvCxnSpPr>
        <p:spPr>
          <a:xfrm>
            <a:off x="536214" y="1261646"/>
            <a:ext cx="10982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430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F6D0-1971-4F92-85F4-4AFA42A2CB35}"/>
              </a:ext>
            </a:extLst>
          </p:cNvPr>
          <p:cNvSpPr>
            <a:spLocks noGrp="1"/>
          </p:cNvSpPr>
          <p:nvPr>
            <p:ph type="title"/>
          </p:nvPr>
        </p:nvSpPr>
        <p:spPr/>
        <p:txBody>
          <a:bodyPr>
            <a:normAutofit/>
          </a:bodyPr>
          <a:lstStyle/>
          <a:p>
            <a:pPr algn="ctr"/>
            <a:r>
              <a:rPr lang="en-US" sz="3600" dirty="0">
                <a:solidFill>
                  <a:srgbClr val="FFFF00"/>
                </a:solidFill>
              </a:rPr>
              <a:t>Rural “Primary Care” Services</a:t>
            </a:r>
          </a:p>
        </p:txBody>
      </p:sp>
      <p:sp>
        <p:nvSpPr>
          <p:cNvPr id="3" name="Content Placeholder 2">
            <a:extLst>
              <a:ext uri="{FF2B5EF4-FFF2-40B4-BE49-F238E27FC236}">
                <a16:creationId xmlns:a16="http://schemas.microsoft.com/office/drawing/2014/main" id="{0F5B6AAC-719F-4406-90CC-CF78574C7E04}"/>
              </a:ext>
            </a:extLst>
          </p:cNvPr>
          <p:cNvSpPr>
            <a:spLocks noGrp="1"/>
          </p:cNvSpPr>
          <p:nvPr>
            <p:ph idx="1"/>
          </p:nvPr>
        </p:nvSpPr>
        <p:spPr>
          <a:xfrm>
            <a:off x="296875" y="1690687"/>
            <a:ext cx="10515600" cy="5064437"/>
          </a:xfrm>
        </p:spPr>
        <p:txBody>
          <a:bodyPr>
            <a:normAutofit/>
          </a:bodyPr>
          <a:lstStyle/>
          <a:p>
            <a:pPr lvl="1"/>
            <a:r>
              <a:rPr lang="en-US" sz="2800" dirty="0"/>
              <a:t>Clinician available 9 hours a day to see patients on demand   (8 am to 5 pm, Monday through Friday)</a:t>
            </a:r>
          </a:p>
          <a:p>
            <a:pPr lvl="1"/>
            <a:r>
              <a:rPr lang="en-US" sz="2800" dirty="0"/>
              <a:t>Daily Rounds (5 days per week) with facility’s nurses</a:t>
            </a:r>
          </a:p>
          <a:p>
            <a:pPr lvl="1"/>
            <a:r>
              <a:rPr lang="en-US" sz="2800" dirty="0"/>
              <a:t>Available on demand to see patients when there is an acute change in condition</a:t>
            </a:r>
          </a:p>
          <a:p>
            <a:pPr lvl="1"/>
            <a:r>
              <a:rPr lang="en-US" sz="2800" dirty="0"/>
              <a:t>Communicates and integrates with the attending</a:t>
            </a:r>
          </a:p>
          <a:p>
            <a:pPr lvl="1"/>
            <a:r>
              <a:rPr lang="en-US" sz="2800" dirty="0"/>
              <a:t>Communicates with families</a:t>
            </a:r>
          </a:p>
          <a:p>
            <a:pPr lvl="1"/>
            <a:r>
              <a:rPr lang="en-US" sz="2800" dirty="0"/>
              <a:t>Assists with Advanced Care Planning</a:t>
            </a:r>
          </a:p>
          <a:p>
            <a:pPr lvl="1"/>
            <a:r>
              <a:rPr lang="en-US" sz="2800" dirty="0"/>
              <a:t>Documents visits</a:t>
            </a:r>
          </a:p>
          <a:p>
            <a:endParaRPr lang="en-US" dirty="0"/>
          </a:p>
        </p:txBody>
      </p:sp>
      <p:cxnSp>
        <p:nvCxnSpPr>
          <p:cNvPr id="5" name="Straight Connector 4">
            <a:extLst>
              <a:ext uri="{FF2B5EF4-FFF2-40B4-BE49-F238E27FC236}">
                <a16:creationId xmlns:a16="http://schemas.microsoft.com/office/drawing/2014/main" id="{7425DBAC-9492-4517-94BF-A55C69F4D0CB}"/>
              </a:ext>
            </a:extLst>
          </p:cNvPr>
          <p:cNvCxnSpPr>
            <a:cxnSpLocks/>
          </p:cNvCxnSpPr>
          <p:nvPr/>
        </p:nvCxnSpPr>
        <p:spPr>
          <a:xfrm>
            <a:off x="604861" y="1340619"/>
            <a:ext cx="10982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57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0D10-6716-46CE-8CEA-AD26281DABBF}"/>
              </a:ext>
            </a:extLst>
          </p:cNvPr>
          <p:cNvSpPr>
            <a:spLocks noGrp="1"/>
          </p:cNvSpPr>
          <p:nvPr>
            <p:ph type="title"/>
          </p:nvPr>
        </p:nvSpPr>
        <p:spPr>
          <a:xfrm>
            <a:off x="464389" y="297186"/>
            <a:ext cx="10515600" cy="1653676"/>
          </a:xfrm>
        </p:spPr>
        <p:txBody>
          <a:bodyPr>
            <a:normAutofit/>
          </a:bodyPr>
          <a:lstStyle/>
          <a:p>
            <a:pPr algn="ctr"/>
            <a:r>
              <a:rPr lang="en-US" sz="4000" dirty="0">
                <a:solidFill>
                  <a:srgbClr val="FFFF00"/>
                </a:solidFill>
              </a:rPr>
              <a:t>Rural “Behavioral/Psych” Services </a:t>
            </a:r>
            <a:br>
              <a:rPr lang="en-US" dirty="0"/>
            </a:br>
            <a:endParaRPr lang="en-US" dirty="0"/>
          </a:p>
        </p:txBody>
      </p:sp>
      <p:sp>
        <p:nvSpPr>
          <p:cNvPr id="3" name="Content Placeholder 2">
            <a:extLst>
              <a:ext uri="{FF2B5EF4-FFF2-40B4-BE49-F238E27FC236}">
                <a16:creationId xmlns:a16="http://schemas.microsoft.com/office/drawing/2014/main" id="{890CE173-2775-48E4-8D25-0F9853C2CD52}"/>
              </a:ext>
            </a:extLst>
          </p:cNvPr>
          <p:cNvSpPr>
            <a:spLocks noGrp="1"/>
          </p:cNvSpPr>
          <p:nvPr>
            <p:ph idx="1"/>
          </p:nvPr>
        </p:nvSpPr>
        <p:spPr>
          <a:xfrm>
            <a:off x="746077" y="1389153"/>
            <a:ext cx="10795000" cy="6309350"/>
          </a:xfrm>
        </p:spPr>
        <p:txBody>
          <a:bodyPr>
            <a:normAutofit/>
          </a:bodyPr>
          <a:lstStyle/>
          <a:p>
            <a:pPr marL="0" indent="0">
              <a:buNone/>
            </a:pPr>
            <a:r>
              <a:rPr lang="en-US" sz="2800" dirty="0"/>
              <a:t>Monthly Behavioral Visits (or as often as clinically required)</a:t>
            </a:r>
          </a:p>
          <a:p>
            <a:pPr lvl="1"/>
            <a:r>
              <a:rPr lang="en-US" sz="2400" dirty="0"/>
              <a:t>Residents with:</a:t>
            </a:r>
          </a:p>
          <a:p>
            <a:pPr lvl="2"/>
            <a:r>
              <a:rPr lang="en-US" sz="2400" dirty="0"/>
              <a:t>Depression, Bipolar, Schizoaffective disorders</a:t>
            </a:r>
          </a:p>
          <a:p>
            <a:pPr lvl="2"/>
            <a:r>
              <a:rPr lang="en-US" sz="2400" dirty="0"/>
              <a:t>Dementia with behavioral manifestations</a:t>
            </a:r>
          </a:p>
          <a:p>
            <a:pPr lvl="1"/>
            <a:r>
              <a:rPr lang="en-US" sz="2400" dirty="0"/>
              <a:t>Medication De-escalation and monitoring</a:t>
            </a:r>
          </a:p>
          <a:p>
            <a:pPr lvl="1"/>
            <a:r>
              <a:rPr lang="en-US" sz="2400" dirty="0"/>
              <a:t>Behavioral – Milieu Management</a:t>
            </a:r>
          </a:p>
          <a:p>
            <a:pPr lvl="1"/>
            <a:r>
              <a:rPr lang="en-US" sz="2400" dirty="0"/>
              <a:t>Family Communication and Support</a:t>
            </a:r>
          </a:p>
          <a:p>
            <a:pPr lvl="1"/>
            <a:r>
              <a:rPr lang="en-US" sz="2400" dirty="0"/>
              <a:t>Acute change of condition and 24/7 support </a:t>
            </a:r>
          </a:p>
          <a:p>
            <a:pPr marL="0" indent="0">
              <a:buNone/>
            </a:pPr>
            <a:r>
              <a:rPr lang="en-US" sz="2800" dirty="0"/>
              <a:t>Staff training and support  </a:t>
            </a:r>
          </a:p>
          <a:p>
            <a:pPr marL="0" indent="0">
              <a:buNone/>
            </a:pPr>
            <a:r>
              <a:rPr lang="en-US" sz="2800" dirty="0"/>
              <a:t>F Tag response </a:t>
            </a:r>
          </a:p>
        </p:txBody>
      </p:sp>
      <p:cxnSp>
        <p:nvCxnSpPr>
          <p:cNvPr id="5" name="Straight Connector 4">
            <a:extLst>
              <a:ext uri="{FF2B5EF4-FFF2-40B4-BE49-F238E27FC236}">
                <a16:creationId xmlns:a16="http://schemas.microsoft.com/office/drawing/2014/main" id="{3C3E12AE-FDAA-4362-BFDB-166568824CD7}"/>
              </a:ext>
            </a:extLst>
          </p:cNvPr>
          <p:cNvCxnSpPr>
            <a:cxnSpLocks/>
          </p:cNvCxnSpPr>
          <p:nvPr/>
        </p:nvCxnSpPr>
        <p:spPr>
          <a:xfrm>
            <a:off x="558800" y="1299117"/>
            <a:ext cx="10982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724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0D10-6716-46CE-8CEA-AD26281DABBF}"/>
              </a:ext>
            </a:extLst>
          </p:cNvPr>
          <p:cNvSpPr>
            <a:spLocks noGrp="1"/>
          </p:cNvSpPr>
          <p:nvPr>
            <p:ph type="title"/>
          </p:nvPr>
        </p:nvSpPr>
        <p:spPr>
          <a:xfrm>
            <a:off x="468631" y="452718"/>
            <a:ext cx="9582204" cy="1400530"/>
          </a:xfrm>
        </p:spPr>
        <p:txBody>
          <a:bodyPr/>
          <a:lstStyle/>
          <a:p>
            <a:r>
              <a:rPr lang="en-US" sz="3600" b="1" dirty="0">
                <a:solidFill>
                  <a:schemeClr val="tx1"/>
                </a:solidFill>
              </a:rPr>
              <a:t>   </a:t>
            </a:r>
            <a:r>
              <a:rPr lang="en-US" sz="3600" b="1" dirty="0">
                <a:solidFill>
                  <a:srgbClr val="FFFF00"/>
                </a:solidFill>
              </a:rPr>
              <a:t>Rural “Consultative Specialists” Services</a:t>
            </a:r>
          </a:p>
        </p:txBody>
      </p:sp>
      <p:sp>
        <p:nvSpPr>
          <p:cNvPr id="3" name="Content Placeholder 2">
            <a:extLst>
              <a:ext uri="{FF2B5EF4-FFF2-40B4-BE49-F238E27FC236}">
                <a16:creationId xmlns:a16="http://schemas.microsoft.com/office/drawing/2014/main" id="{890CE173-2775-48E4-8D25-0F9853C2CD52}"/>
              </a:ext>
            </a:extLst>
          </p:cNvPr>
          <p:cNvSpPr>
            <a:spLocks noGrp="1"/>
          </p:cNvSpPr>
          <p:nvPr>
            <p:ph idx="1"/>
          </p:nvPr>
        </p:nvSpPr>
        <p:spPr>
          <a:xfrm>
            <a:off x="838200" y="1463054"/>
            <a:ext cx="10515600" cy="5422192"/>
          </a:xfrm>
        </p:spPr>
        <p:txBody>
          <a:bodyPr>
            <a:normAutofit/>
          </a:bodyPr>
          <a:lstStyle/>
          <a:p>
            <a:r>
              <a:rPr lang="en-US" sz="2800" dirty="0"/>
              <a:t>Providing Consultation via Telemedicine</a:t>
            </a:r>
          </a:p>
          <a:p>
            <a:pPr lvl="1"/>
            <a:r>
              <a:rPr lang="en-US" sz="2600" dirty="0"/>
              <a:t>Scheduled and Urgent Visits</a:t>
            </a:r>
          </a:p>
          <a:p>
            <a:pPr marL="0" indent="0">
              <a:buNone/>
            </a:pPr>
            <a:endParaRPr lang="en-US" sz="2800" dirty="0"/>
          </a:p>
          <a:p>
            <a:endParaRPr lang="en-US" dirty="0"/>
          </a:p>
          <a:p>
            <a:endParaRPr lang="en-US" dirty="0"/>
          </a:p>
          <a:p>
            <a:endParaRPr lang="en-US" dirty="0"/>
          </a:p>
          <a:p>
            <a:endParaRPr lang="en-US" dirty="0"/>
          </a:p>
          <a:p>
            <a:r>
              <a:rPr lang="en-US" sz="2800" dirty="0"/>
              <a:t>Integrates with the attending </a:t>
            </a:r>
          </a:p>
          <a:p>
            <a:r>
              <a:rPr lang="en-US" sz="2800" dirty="0"/>
              <a:t>Communicates with the family</a:t>
            </a:r>
          </a:p>
          <a:p>
            <a:r>
              <a:rPr lang="en-US" sz="2800" dirty="0"/>
              <a:t>Provides consultative note</a:t>
            </a:r>
          </a:p>
        </p:txBody>
      </p:sp>
      <p:graphicFrame>
        <p:nvGraphicFramePr>
          <p:cNvPr id="5" name="Table 4">
            <a:extLst>
              <a:ext uri="{FF2B5EF4-FFF2-40B4-BE49-F238E27FC236}">
                <a16:creationId xmlns:a16="http://schemas.microsoft.com/office/drawing/2014/main" id="{614E988E-B365-43F1-ABCC-EC4A39F4C970}"/>
              </a:ext>
            </a:extLst>
          </p:cNvPr>
          <p:cNvGraphicFramePr>
            <a:graphicFrameLocks noGrp="1"/>
          </p:cNvGraphicFramePr>
          <p:nvPr>
            <p:extLst>
              <p:ext uri="{D42A27DB-BD31-4B8C-83A1-F6EECF244321}">
                <p14:modId xmlns:p14="http://schemas.microsoft.com/office/powerpoint/2010/main" val="2005471581"/>
              </p:ext>
            </p:extLst>
          </p:nvPr>
        </p:nvGraphicFramePr>
        <p:xfrm>
          <a:off x="1334314" y="2761600"/>
          <a:ext cx="8128000" cy="1863466"/>
        </p:xfrm>
        <a:graphic>
          <a:graphicData uri="http://schemas.openxmlformats.org/drawingml/2006/table">
            <a:tbl>
              <a:tblPr bandRow="1">
                <a:tableStyleId>{5C22544A-7EE6-4342-B048-85BDC9FD1C3A}</a:tableStyleId>
              </a:tblPr>
              <a:tblGrid>
                <a:gridCol w="4064000">
                  <a:extLst>
                    <a:ext uri="{9D8B030D-6E8A-4147-A177-3AD203B41FA5}">
                      <a16:colId xmlns:a16="http://schemas.microsoft.com/office/drawing/2014/main" val="926037797"/>
                    </a:ext>
                  </a:extLst>
                </a:gridCol>
                <a:gridCol w="4064000">
                  <a:extLst>
                    <a:ext uri="{9D8B030D-6E8A-4147-A177-3AD203B41FA5}">
                      <a16:colId xmlns:a16="http://schemas.microsoft.com/office/drawing/2014/main" val="3379317411"/>
                    </a:ext>
                  </a:extLst>
                </a:gridCol>
              </a:tblGrid>
              <a:tr h="380106">
                <a:tc>
                  <a:txBody>
                    <a:bodyPr/>
                    <a:lstStyle/>
                    <a:p>
                      <a:r>
                        <a:rPr lang="en-US" dirty="0"/>
                        <a:t>Dermatology</a:t>
                      </a:r>
                    </a:p>
                  </a:txBody>
                  <a:tcPr/>
                </a:tc>
                <a:tc>
                  <a:txBody>
                    <a:bodyPr/>
                    <a:lstStyle/>
                    <a:p>
                      <a:r>
                        <a:rPr lang="en-US" dirty="0"/>
                        <a:t>Gastroenterology</a:t>
                      </a:r>
                    </a:p>
                  </a:txBody>
                  <a:tcPr/>
                </a:tc>
                <a:extLst>
                  <a:ext uri="{0D108BD9-81ED-4DB2-BD59-A6C34878D82A}">
                    <a16:rowId xmlns:a16="http://schemas.microsoft.com/office/drawing/2014/main" val="3098483529"/>
                  </a:ext>
                </a:extLst>
              </a:tr>
              <a:tr h="370840">
                <a:tc>
                  <a:txBody>
                    <a:bodyPr/>
                    <a:lstStyle/>
                    <a:p>
                      <a:r>
                        <a:rPr lang="en-US" dirty="0"/>
                        <a:t>Cardiology</a:t>
                      </a:r>
                    </a:p>
                  </a:txBody>
                  <a:tcPr/>
                </a:tc>
                <a:tc>
                  <a:txBody>
                    <a:bodyPr/>
                    <a:lstStyle/>
                    <a:p>
                      <a:r>
                        <a:rPr lang="en-US" dirty="0"/>
                        <a:t>Endocrinology</a:t>
                      </a:r>
                    </a:p>
                  </a:txBody>
                  <a:tcPr/>
                </a:tc>
                <a:extLst>
                  <a:ext uri="{0D108BD9-81ED-4DB2-BD59-A6C34878D82A}">
                    <a16:rowId xmlns:a16="http://schemas.microsoft.com/office/drawing/2014/main" val="3676993554"/>
                  </a:ext>
                </a:extLst>
              </a:tr>
              <a:tr h="370840">
                <a:tc>
                  <a:txBody>
                    <a:bodyPr/>
                    <a:lstStyle/>
                    <a:p>
                      <a:r>
                        <a:rPr lang="en-US" dirty="0"/>
                        <a:t>Pulmonology</a:t>
                      </a:r>
                    </a:p>
                  </a:txBody>
                  <a:tcPr/>
                </a:tc>
                <a:tc>
                  <a:txBody>
                    <a:bodyPr/>
                    <a:lstStyle/>
                    <a:p>
                      <a:r>
                        <a:rPr lang="en-US" dirty="0"/>
                        <a:t>Urology</a:t>
                      </a:r>
                    </a:p>
                  </a:txBody>
                  <a:tcPr/>
                </a:tc>
                <a:extLst>
                  <a:ext uri="{0D108BD9-81ED-4DB2-BD59-A6C34878D82A}">
                    <a16:rowId xmlns:a16="http://schemas.microsoft.com/office/drawing/2014/main" val="400973398"/>
                  </a:ext>
                </a:extLst>
              </a:tr>
              <a:tr h="370840">
                <a:tc>
                  <a:txBody>
                    <a:bodyPr/>
                    <a:lstStyle/>
                    <a:p>
                      <a:r>
                        <a:rPr lang="en-US" dirty="0"/>
                        <a:t>Infectious Disease</a:t>
                      </a:r>
                    </a:p>
                  </a:txBody>
                  <a:tcPr/>
                </a:tc>
                <a:tc>
                  <a:txBody>
                    <a:bodyPr/>
                    <a:lstStyle/>
                    <a:p>
                      <a:r>
                        <a:rPr lang="en-US" dirty="0"/>
                        <a:t>Neurology</a:t>
                      </a:r>
                    </a:p>
                  </a:txBody>
                  <a:tcPr/>
                </a:tc>
                <a:extLst>
                  <a:ext uri="{0D108BD9-81ED-4DB2-BD59-A6C34878D82A}">
                    <a16:rowId xmlns:a16="http://schemas.microsoft.com/office/drawing/2014/main" val="3947592680"/>
                  </a:ext>
                </a:extLst>
              </a:tr>
              <a:tr h="370840">
                <a:tc>
                  <a:txBody>
                    <a:bodyPr/>
                    <a:lstStyle/>
                    <a:p>
                      <a:r>
                        <a:rPr lang="en-US" dirty="0"/>
                        <a:t>Physiatry</a:t>
                      </a:r>
                    </a:p>
                  </a:txBody>
                  <a:tcPr/>
                </a:tc>
                <a:tc>
                  <a:txBody>
                    <a:bodyPr/>
                    <a:lstStyle/>
                    <a:p>
                      <a:r>
                        <a:rPr lang="en-US" dirty="0"/>
                        <a:t>Orthopedic</a:t>
                      </a:r>
                      <a:r>
                        <a:rPr lang="en-US" baseline="0" dirty="0"/>
                        <a:t> Surgery</a:t>
                      </a:r>
                      <a:endParaRPr lang="en-US" dirty="0"/>
                    </a:p>
                  </a:txBody>
                  <a:tcPr/>
                </a:tc>
                <a:extLst>
                  <a:ext uri="{0D108BD9-81ED-4DB2-BD59-A6C34878D82A}">
                    <a16:rowId xmlns:a16="http://schemas.microsoft.com/office/drawing/2014/main" val="605967330"/>
                  </a:ext>
                </a:extLst>
              </a:tr>
            </a:tbl>
          </a:graphicData>
        </a:graphic>
      </p:graphicFrame>
      <p:cxnSp>
        <p:nvCxnSpPr>
          <p:cNvPr id="7" name="Straight Connector 6">
            <a:extLst>
              <a:ext uri="{FF2B5EF4-FFF2-40B4-BE49-F238E27FC236}">
                <a16:creationId xmlns:a16="http://schemas.microsoft.com/office/drawing/2014/main" id="{1375627F-80C9-4A72-A66D-9B3323A87BDE}"/>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70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92098" y="1851103"/>
            <a:ext cx="5127702" cy="4407808"/>
          </a:xfrm>
        </p:spPr>
        <p:txBody>
          <a:bodyPr>
            <a:normAutofit fontScale="92500"/>
          </a:bodyPr>
          <a:lstStyle/>
          <a:p>
            <a:pPr marL="0" indent="0">
              <a:buNone/>
            </a:pPr>
            <a:r>
              <a:rPr lang="en-US" sz="3200" dirty="0"/>
              <a:t>Chief Complaints</a:t>
            </a:r>
          </a:p>
          <a:p>
            <a:pPr lvl="1"/>
            <a:r>
              <a:rPr lang="en-US" sz="2800" dirty="0"/>
              <a:t>Shortness of breath</a:t>
            </a:r>
          </a:p>
          <a:p>
            <a:pPr lvl="1"/>
            <a:r>
              <a:rPr lang="en-US" sz="2800" dirty="0"/>
              <a:t>Fever</a:t>
            </a:r>
          </a:p>
          <a:p>
            <a:pPr lvl="1"/>
            <a:r>
              <a:rPr lang="en-US" sz="2800" dirty="0"/>
              <a:t>Change in mental status</a:t>
            </a:r>
          </a:p>
          <a:p>
            <a:pPr lvl="1"/>
            <a:r>
              <a:rPr lang="en-US" sz="2800" dirty="0"/>
              <a:t>GI symptoms</a:t>
            </a:r>
          </a:p>
          <a:p>
            <a:pPr lvl="1"/>
            <a:r>
              <a:rPr lang="en-US" sz="2800" dirty="0"/>
              <a:t>Chest pain</a:t>
            </a:r>
          </a:p>
          <a:p>
            <a:pPr lvl="1"/>
            <a:r>
              <a:rPr lang="en-US" sz="2800" dirty="0"/>
              <a:t>Falls with injuries</a:t>
            </a:r>
          </a:p>
          <a:p>
            <a:pPr lvl="1"/>
            <a:r>
              <a:rPr lang="en-US" sz="2800" dirty="0"/>
              <a:t>Behavior changes</a:t>
            </a:r>
          </a:p>
          <a:p>
            <a:endParaRPr lang="en-US" dirty="0"/>
          </a:p>
          <a:p>
            <a:endParaRPr lang="en-US" dirty="0"/>
          </a:p>
        </p:txBody>
      </p:sp>
      <p:sp>
        <p:nvSpPr>
          <p:cNvPr id="3" name="Content Placeholder 2"/>
          <p:cNvSpPr>
            <a:spLocks noGrp="1"/>
          </p:cNvSpPr>
          <p:nvPr>
            <p:ph sz="half" idx="2"/>
          </p:nvPr>
        </p:nvSpPr>
        <p:spPr>
          <a:xfrm>
            <a:off x="6019799" y="1845527"/>
            <a:ext cx="4741128" cy="4121374"/>
          </a:xfrm>
        </p:spPr>
        <p:txBody>
          <a:bodyPr>
            <a:normAutofit/>
          </a:bodyPr>
          <a:lstStyle/>
          <a:p>
            <a:pPr marL="0" indent="0">
              <a:buNone/>
            </a:pPr>
            <a:r>
              <a:rPr lang="en-US" sz="3200" dirty="0"/>
              <a:t>Common Diagnosis</a:t>
            </a:r>
          </a:p>
          <a:p>
            <a:pPr lvl="1"/>
            <a:r>
              <a:rPr lang="en-US" sz="2800" dirty="0"/>
              <a:t>CHF</a:t>
            </a:r>
          </a:p>
          <a:p>
            <a:pPr lvl="1"/>
            <a:r>
              <a:rPr lang="en-US" sz="2800" dirty="0"/>
              <a:t>Pneumonia</a:t>
            </a:r>
          </a:p>
          <a:p>
            <a:pPr lvl="1"/>
            <a:r>
              <a:rPr lang="en-US" sz="2800" dirty="0"/>
              <a:t>COPD</a:t>
            </a:r>
          </a:p>
          <a:p>
            <a:pPr lvl="1"/>
            <a:r>
              <a:rPr lang="en-US" sz="2800" dirty="0"/>
              <a:t>Hypovolemia and/or hypotension</a:t>
            </a:r>
          </a:p>
          <a:p>
            <a:pPr lvl="1"/>
            <a:r>
              <a:rPr lang="en-US" sz="2800" dirty="0"/>
              <a:t>Urosepsis</a:t>
            </a:r>
          </a:p>
        </p:txBody>
      </p:sp>
      <p:sp>
        <p:nvSpPr>
          <p:cNvPr id="8" name="Title 6"/>
          <p:cNvSpPr>
            <a:spLocks noGrp="1"/>
          </p:cNvSpPr>
          <p:nvPr>
            <p:ph type="title"/>
          </p:nvPr>
        </p:nvSpPr>
        <p:spPr>
          <a:xfrm>
            <a:off x="763929" y="528745"/>
            <a:ext cx="9340770" cy="582568"/>
          </a:xfrm>
        </p:spPr>
        <p:txBody>
          <a:bodyPr>
            <a:noAutofit/>
          </a:bodyPr>
          <a:lstStyle/>
          <a:p>
            <a:r>
              <a:rPr lang="en-US" b="1" dirty="0">
                <a:solidFill>
                  <a:schemeClr val="tx1"/>
                </a:solidFill>
              </a:rPr>
              <a:t>       </a:t>
            </a:r>
            <a:r>
              <a:rPr lang="en-US" sz="3600" dirty="0">
                <a:solidFill>
                  <a:srgbClr val="FFFF00"/>
                </a:solidFill>
              </a:rPr>
              <a:t>Common Telemedicine Episodes </a:t>
            </a:r>
          </a:p>
        </p:txBody>
      </p:sp>
      <p:cxnSp>
        <p:nvCxnSpPr>
          <p:cNvPr id="6" name="Straight Connector 5">
            <a:extLst>
              <a:ext uri="{FF2B5EF4-FFF2-40B4-BE49-F238E27FC236}">
                <a16:creationId xmlns:a16="http://schemas.microsoft.com/office/drawing/2014/main" id="{9C3DCB4F-9D34-4F5B-9515-5BC919BBB465}"/>
              </a:ext>
            </a:extLst>
          </p:cNvPr>
          <p:cNvCxnSpPr>
            <a:cxnSpLocks/>
          </p:cNvCxnSpPr>
          <p:nvPr/>
        </p:nvCxnSpPr>
        <p:spPr>
          <a:xfrm>
            <a:off x="558800" y="1299117"/>
            <a:ext cx="10982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954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0D10-6716-46CE-8CEA-AD26281DABBF}"/>
              </a:ext>
            </a:extLst>
          </p:cNvPr>
          <p:cNvSpPr>
            <a:spLocks noGrp="1"/>
          </p:cNvSpPr>
          <p:nvPr>
            <p:ph type="title"/>
          </p:nvPr>
        </p:nvSpPr>
        <p:spPr>
          <a:xfrm>
            <a:off x="838199" y="244445"/>
            <a:ext cx="10515600" cy="1325563"/>
          </a:xfrm>
        </p:spPr>
        <p:txBody>
          <a:bodyPr>
            <a:normAutofit/>
          </a:bodyPr>
          <a:lstStyle/>
          <a:p>
            <a:r>
              <a:rPr lang="en-US" sz="3600" b="1" dirty="0"/>
              <a:t>    </a:t>
            </a:r>
            <a:r>
              <a:rPr lang="en-US" sz="3600" dirty="0"/>
              <a:t>  </a:t>
            </a:r>
            <a:r>
              <a:rPr lang="en-US" sz="3600" dirty="0">
                <a:solidFill>
                  <a:srgbClr val="FFFF00"/>
                </a:solidFill>
              </a:rPr>
              <a:t>Clinical and Social Impact </a:t>
            </a:r>
          </a:p>
        </p:txBody>
      </p:sp>
      <p:sp>
        <p:nvSpPr>
          <p:cNvPr id="3" name="Content Placeholder 2">
            <a:extLst>
              <a:ext uri="{FF2B5EF4-FFF2-40B4-BE49-F238E27FC236}">
                <a16:creationId xmlns:a16="http://schemas.microsoft.com/office/drawing/2014/main" id="{890CE173-2775-48E4-8D25-0F9853C2CD52}"/>
              </a:ext>
            </a:extLst>
          </p:cNvPr>
          <p:cNvSpPr>
            <a:spLocks noGrp="1"/>
          </p:cNvSpPr>
          <p:nvPr>
            <p:ph idx="1"/>
          </p:nvPr>
        </p:nvSpPr>
        <p:spPr>
          <a:xfrm>
            <a:off x="838199" y="1570008"/>
            <a:ext cx="11043249" cy="4618457"/>
          </a:xfrm>
        </p:spPr>
        <p:txBody>
          <a:bodyPr>
            <a:normAutofit lnSpcReduction="10000"/>
          </a:bodyPr>
          <a:lstStyle/>
          <a:p>
            <a:pPr lvl="0"/>
            <a:r>
              <a:rPr lang="en-US" sz="2400" dirty="0"/>
              <a:t>Early Treatment of Conditions</a:t>
            </a:r>
          </a:p>
          <a:p>
            <a:r>
              <a:rPr lang="en-US" sz="2400" dirty="0"/>
              <a:t>Reduced Emergency Room Transfer</a:t>
            </a:r>
          </a:p>
          <a:p>
            <a:r>
              <a:rPr lang="en-US" sz="2400" dirty="0"/>
              <a:t>Reduced Hospitalizations</a:t>
            </a:r>
          </a:p>
          <a:p>
            <a:r>
              <a:rPr lang="en-US" sz="2400" dirty="0"/>
              <a:t>State Survey Assistance</a:t>
            </a:r>
          </a:p>
          <a:p>
            <a:r>
              <a:rPr lang="en-US" sz="2400" dirty="0"/>
              <a:t>Medication Stewardship</a:t>
            </a:r>
          </a:p>
          <a:p>
            <a:r>
              <a:rPr lang="en-US" sz="2400" dirty="0"/>
              <a:t>Advanced Care Planning</a:t>
            </a:r>
          </a:p>
          <a:p>
            <a:r>
              <a:rPr lang="en-US" sz="2400" dirty="0"/>
              <a:t>High Nurse Satisfaction</a:t>
            </a:r>
          </a:p>
          <a:p>
            <a:r>
              <a:rPr lang="en-US" sz="2400" dirty="0"/>
              <a:t>Onsite Experiential Nurse Training</a:t>
            </a:r>
          </a:p>
          <a:p>
            <a:r>
              <a:rPr lang="en-US" sz="2400" dirty="0"/>
              <a:t>High Patient and Family Satisfaction</a:t>
            </a:r>
          </a:p>
          <a:p>
            <a:r>
              <a:rPr lang="en-US" sz="2400" dirty="0"/>
              <a:t>High Attending Integration and Satisfaction</a:t>
            </a:r>
          </a:p>
          <a:p>
            <a:pPr marL="0" indent="0">
              <a:buNone/>
            </a:pPr>
            <a:endParaRPr lang="en-US" dirty="0"/>
          </a:p>
          <a:p>
            <a:pPr lvl="1"/>
            <a:endParaRPr lang="en-US" dirty="0"/>
          </a:p>
          <a:p>
            <a:endParaRPr lang="en-US" dirty="0"/>
          </a:p>
        </p:txBody>
      </p:sp>
      <p:cxnSp>
        <p:nvCxnSpPr>
          <p:cNvPr id="6" name="Straight Connector 5">
            <a:extLst>
              <a:ext uri="{FF2B5EF4-FFF2-40B4-BE49-F238E27FC236}">
                <a16:creationId xmlns:a16="http://schemas.microsoft.com/office/drawing/2014/main" id="{DCBFB889-4724-48EC-BDE2-213996EC28C8}"/>
              </a:ext>
            </a:extLst>
          </p:cNvPr>
          <p:cNvCxnSpPr>
            <a:cxnSpLocks/>
          </p:cNvCxnSpPr>
          <p:nvPr/>
        </p:nvCxnSpPr>
        <p:spPr>
          <a:xfrm>
            <a:off x="558800" y="1299117"/>
            <a:ext cx="10982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Content Placeholder 3" descr="http://www3.hants.gov.uk/nursing_care_home2.bmp">
            <a:extLst>
              <a:ext uri="{FF2B5EF4-FFF2-40B4-BE49-F238E27FC236}">
                <a16:creationId xmlns:a16="http://schemas.microsoft.com/office/drawing/2014/main" id="{A99E363A-0B2F-4886-9FFB-1952317BD86E}"/>
              </a:ext>
            </a:extLst>
          </p:cNvPr>
          <p:cNvPicPr>
            <a:picLocks/>
          </p:cNvPicPr>
          <p:nvPr/>
        </p:nvPicPr>
        <p:blipFill rotWithShape="1">
          <a:blip r:embed="rId2">
            <a:extLst>
              <a:ext uri="{28A0092B-C50C-407E-A947-70E740481C1C}">
                <a14:useLocalDpi xmlns:a14="http://schemas.microsoft.com/office/drawing/2010/main" val="0"/>
              </a:ext>
            </a:extLst>
          </a:blip>
          <a:srcRect l="14507" r="11802"/>
          <a:stretch/>
        </p:blipFill>
        <p:spPr>
          <a:xfrm>
            <a:off x="7662440" y="1685767"/>
            <a:ext cx="3588151" cy="3684885"/>
          </a:xfrm>
          <a:prstGeom prst="rect">
            <a:avLst/>
          </a:prstGeom>
          <a:effectLst>
            <a:softEdge rad="63500"/>
          </a:effectLst>
        </p:spPr>
      </p:pic>
    </p:spTree>
    <p:extLst>
      <p:ext uri="{BB962C8B-B14F-4D97-AF65-F5344CB8AC3E}">
        <p14:creationId xmlns:p14="http://schemas.microsoft.com/office/powerpoint/2010/main" val="31037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250" fill="hold"/>
                                        <p:tgtEl>
                                          <p:spTgt spid="8"/>
                                        </p:tgtEl>
                                        <p:attrNameLst>
                                          <p:attrName>ppt_x</p:attrName>
                                        </p:attrNameLst>
                                      </p:cBhvr>
                                      <p:tavLst>
                                        <p:tav tm="0">
                                          <p:val>
                                            <p:strVal val="#ppt_x"/>
                                          </p:val>
                                        </p:tav>
                                        <p:tav tm="100000">
                                          <p:val>
                                            <p:strVal val="#ppt_x"/>
                                          </p:val>
                                        </p:tav>
                                      </p:tavLst>
                                    </p:anim>
                                    <p:anim calcmode="lin" valueType="num">
                                      <p:cBhvr additive="base">
                                        <p:cTn id="8" dur="2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4523-34A8-4AC4-9C1A-025AF17A9F3E}"/>
              </a:ext>
            </a:extLst>
          </p:cNvPr>
          <p:cNvSpPr>
            <a:spLocks noGrp="1"/>
          </p:cNvSpPr>
          <p:nvPr>
            <p:ph type="title"/>
          </p:nvPr>
        </p:nvSpPr>
        <p:spPr/>
        <p:txBody>
          <a:bodyPr/>
          <a:lstStyle/>
          <a:p>
            <a:r>
              <a:rPr lang="en-US" b="1" dirty="0"/>
              <a:t>        </a:t>
            </a:r>
            <a:r>
              <a:rPr lang="en-US" b="1" dirty="0">
                <a:solidFill>
                  <a:srgbClr val="FFFF00"/>
                </a:solidFill>
              </a:rPr>
              <a:t>         </a:t>
            </a:r>
            <a:r>
              <a:rPr lang="en-US" sz="3600" dirty="0">
                <a:solidFill>
                  <a:srgbClr val="FFFF00"/>
                </a:solidFill>
              </a:rPr>
              <a:t>Other Benefits</a:t>
            </a:r>
            <a:endParaRPr lang="en-US" sz="2400" dirty="0">
              <a:solidFill>
                <a:srgbClr val="FFFF00"/>
              </a:solidFill>
            </a:endParaRPr>
          </a:p>
        </p:txBody>
      </p:sp>
      <p:sp>
        <p:nvSpPr>
          <p:cNvPr id="3" name="Content Placeholder 2">
            <a:extLst>
              <a:ext uri="{FF2B5EF4-FFF2-40B4-BE49-F238E27FC236}">
                <a16:creationId xmlns:a16="http://schemas.microsoft.com/office/drawing/2014/main" id="{29AC51C8-B51D-4850-9FB6-736108AEFB33}"/>
              </a:ext>
            </a:extLst>
          </p:cNvPr>
          <p:cNvSpPr>
            <a:spLocks noGrp="1"/>
          </p:cNvSpPr>
          <p:nvPr>
            <p:ph idx="1"/>
          </p:nvPr>
        </p:nvSpPr>
        <p:spPr>
          <a:xfrm>
            <a:off x="883393" y="1577338"/>
            <a:ext cx="10355625" cy="5089678"/>
          </a:xfrm>
        </p:spPr>
        <p:txBody>
          <a:bodyPr>
            <a:normAutofit lnSpcReduction="10000"/>
          </a:bodyPr>
          <a:lstStyle/>
          <a:p>
            <a:pPr marL="0" indent="0">
              <a:buNone/>
            </a:pPr>
            <a:r>
              <a:rPr lang="en-US" sz="2800" b="1" dirty="0"/>
              <a:t>Nursing Staff:</a:t>
            </a:r>
          </a:p>
          <a:p>
            <a:pPr lvl="1"/>
            <a:r>
              <a:rPr lang="en-US" sz="2600" b="1" dirty="0"/>
              <a:t>“When I call the doctor, he answers the phone!”</a:t>
            </a:r>
          </a:p>
          <a:p>
            <a:pPr lvl="1"/>
            <a:r>
              <a:rPr lang="en-US" sz="2600" b="1" dirty="0"/>
              <a:t> Increased skills and confidence level</a:t>
            </a:r>
            <a:endParaRPr lang="en-US" sz="2800" b="1" dirty="0"/>
          </a:p>
          <a:p>
            <a:pPr marL="0" indent="0">
              <a:buNone/>
            </a:pPr>
            <a:r>
              <a:rPr lang="en-US" sz="2800" b="1" dirty="0"/>
              <a:t>Families:</a:t>
            </a:r>
          </a:p>
          <a:p>
            <a:pPr lvl="1"/>
            <a:r>
              <a:rPr lang="en-US" sz="2800" b="1" dirty="0"/>
              <a:t> </a:t>
            </a:r>
            <a:r>
              <a:rPr lang="en-US" sz="2600" b="1" dirty="0"/>
              <a:t>Knowing Mom gets immediate care</a:t>
            </a:r>
          </a:p>
          <a:p>
            <a:pPr lvl="1"/>
            <a:r>
              <a:rPr lang="en-US" sz="2600" b="1" dirty="0"/>
              <a:t> Not going to the hospital</a:t>
            </a:r>
          </a:p>
          <a:p>
            <a:pPr marL="0" indent="0">
              <a:buNone/>
            </a:pPr>
            <a:r>
              <a:rPr lang="en-US" sz="2800" b="1" dirty="0"/>
              <a:t>Physicians:</a:t>
            </a:r>
          </a:p>
          <a:p>
            <a:pPr lvl="1"/>
            <a:r>
              <a:rPr lang="en-US" sz="2600" b="1" dirty="0"/>
              <a:t>Gets my patients the care they need </a:t>
            </a:r>
          </a:p>
          <a:p>
            <a:pPr lvl="1"/>
            <a:r>
              <a:rPr lang="en-US" sz="2600" b="1" dirty="0"/>
              <a:t>Makes my day easier</a:t>
            </a:r>
          </a:p>
          <a:p>
            <a:pPr lvl="1"/>
            <a:r>
              <a:rPr lang="en-US" sz="2800" b="1" dirty="0"/>
              <a:t>Eliminates a lot of the “noise!”</a:t>
            </a:r>
          </a:p>
          <a:p>
            <a:pPr marL="0" indent="0">
              <a:buNone/>
            </a:pPr>
            <a:endParaRPr lang="en-US" sz="2800" b="1" dirty="0"/>
          </a:p>
          <a:p>
            <a:pPr marL="0" indent="0">
              <a:buNone/>
            </a:pPr>
            <a:endParaRPr lang="en-US" sz="2800" b="1" dirty="0"/>
          </a:p>
          <a:p>
            <a:pPr marL="0" indent="0">
              <a:buNone/>
            </a:pPr>
            <a:endParaRPr lang="en-US" sz="2800" b="1" dirty="0"/>
          </a:p>
          <a:p>
            <a:pPr lvl="1"/>
            <a:endParaRPr lang="en-US" sz="2600" b="1" dirty="0"/>
          </a:p>
          <a:p>
            <a:pPr lvl="1"/>
            <a:endParaRPr lang="en-US" sz="2600" b="1" dirty="0"/>
          </a:p>
        </p:txBody>
      </p:sp>
      <p:cxnSp>
        <p:nvCxnSpPr>
          <p:cNvPr id="4" name="Straight Connector 3">
            <a:extLst>
              <a:ext uri="{FF2B5EF4-FFF2-40B4-BE49-F238E27FC236}">
                <a16:creationId xmlns:a16="http://schemas.microsoft.com/office/drawing/2014/main" id="{84B89754-358A-4189-AC74-72E8A90E215B}"/>
              </a:ext>
            </a:extLst>
          </p:cNvPr>
          <p:cNvCxnSpPr>
            <a:cxnSpLocks/>
          </p:cNvCxnSpPr>
          <p:nvPr/>
        </p:nvCxnSpPr>
        <p:spPr>
          <a:xfrm flipV="1">
            <a:off x="646111" y="1397256"/>
            <a:ext cx="1059290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96329C-DC97-4E98-9C1F-CFD05A8C5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875" y="-280092"/>
            <a:ext cx="2461825" cy="22778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13382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Reimbursement</a:t>
            </a:r>
          </a:p>
        </p:txBody>
      </p:sp>
      <p:sp>
        <p:nvSpPr>
          <p:cNvPr id="3" name="Content Placeholder 2"/>
          <p:cNvSpPr>
            <a:spLocks noGrp="1"/>
          </p:cNvSpPr>
          <p:nvPr>
            <p:ph idx="1"/>
          </p:nvPr>
        </p:nvSpPr>
        <p:spPr/>
        <p:txBody>
          <a:bodyPr/>
          <a:lstStyle/>
          <a:p>
            <a:r>
              <a:rPr lang="en-US" sz="2800" dirty="0"/>
              <a:t>Rural </a:t>
            </a:r>
          </a:p>
          <a:p>
            <a:pPr lvl="1"/>
            <a:r>
              <a:rPr lang="en-US" sz="2400" dirty="0"/>
              <a:t>Reimbursement – for clinicians (Medicare Part B)</a:t>
            </a:r>
          </a:p>
          <a:p>
            <a:pPr lvl="1"/>
            <a:r>
              <a:rPr lang="en-US" sz="2400" dirty="0"/>
              <a:t>Originating Fee ($20 per visit) covers I.T. readiness </a:t>
            </a:r>
          </a:p>
          <a:p>
            <a:pPr marL="457200" lvl="1" indent="0">
              <a:buNone/>
            </a:pPr>
            <a:r>
              <a:rPr lang="en-US" sz="2400" dirty="0"/>
              <a:t>         and equipment costs</a:t>
            </a:r>
          </a:p>
          <a:p>
            <a:pPr marL="457200" lvl="1" indent="0">
              <a:buNone/>
            </a:pPr>
            <a:r>
              <a:rPr lang="en-US" sz="2600" dirty="0"/>
              <a:t>	</a:t>
            </a:r>
            <a:r>
              <a:rPr lang="en-US" sz="2600" b="1" dirty="0">
                <a:solidFill>
                  <a:srgbClr val="FFFF00"/>
                </a:solidFill>
              </a:rPr>
              <a:t>Economics work because no net cost to SNF</a:t>
            </a:r>
          </a:p>
        </p:txBody>
      </p:sp>
    </p:spTree>
    <p:extLst>
      <p:ext uri="{BB962C8B-B14F-4D97-AF65-F5344CB8AC3E}">
        <p14:creationId xmlns:p14="http://schemas.microsoft.com/office/powerpoint/2010/main" val="426267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0DA1-D486-4BE9-B2FD-09A29FE06637}"/>
              </a:ext>
            </a:extLst>
          </p:cNvPr>
          <p:cNvSpPr>
            <a:spLocks noGrp="1"/>
          </p:cNvSpPr>
          <p:nvPr>
            <p:ph type="title"/>
          </p:nvPr>
        </p:nvSpPr>
        <p:spPr>
          <a:xfrm>
            <a:off x="646111" y="452718"/>
            <a:ext cx="9761205" cy="906850"/>
          </a:xfrm>
        </p:spPr>
        <p:txBody>
          <a:bodyPr/>
          <a:lstStyle/>
          <a:p>
            <a:r>
              <a:rPr lang="en-US" sz="3600" b="1" dirty="0"/>
              <a:t>        </a:t>
            </a:r>
            <a:r>
              <a:rPr lang="en-US" sz="3600" b="1" dirty="0">
                <a:solidFill>
                  <a:srgbClr val="FFFF00"/>
                </a:solidFill>
              </a:rPr>
              <a:t>America’s Skilled Nursing Facilities </a:t>
            </a:r>
          </a:p>
        </p:txBody>
      </p:sp>
      <p:sp>
        <p:nvSpPr>
          <p:cNvPr id="3" name="Content Placeholder 2">
            <a:extLst>
              <a:ext uri="{FF2B5EF4-FFF2-40B4-BE49-F238E27FC236}">
                <a16:creationId xmlns:a16="http://schemas.microsoft.com/office/drawing/2014/main" id="{C1D18A7A-67FF-4B60-AC36-3D39BFD4A99A}"/>
              </a:ext>
            </a:extLst>
          </p:cNvPr>
          <p:cNvSpPr>
            <a:spLocks noGrp="1"/>
          </p:cNvSpPr>
          <p:nvPr>
            <p:ph idx="1"/>
          </p:nvPr>
        </p:nvSpPr>
        <p:spPr>
          <a:xfrm>
            <a:off x="1053442" y="1331259"/>
            <a:ext cx="9353874" cy="5358299"/>
          </a:xfrm>
        </p:spPr>
        <p:txBody>
          <a:bodyPr>
            <a:normAutofit/>
          </a:bodyPr>
          <a:lstStyle/>
          <a:p>
            <a:r>
              <a:rPr lang="en-US" sz="2800" dirty="0"/>
              <a:t>15,655 SNF’s in America</a:t>
            </a:r>
          </a:p>
          <a:p>
            <a:pPr lvl="1"/>
            <a:r>
              <a:rPr lang="en-US" sz="2400" b="1" dirty="0"/>
              <a:t>11,000+ Urban  (70% +/-)</a:t>
            </a:r>
          </a:p>
          <a:p>
            <a:pPr lvl="1"/>
            <a:r>
              <a:rPr lang="en-US" sz="2400" b="1" dirty="0"/>
              <a:t>  4,300+ Rural    (30% +/-)</a:t>
            </a:r>
          </a:p>
          <a:p>
            <a:r>
              <a:rPr lang="en-US" sz="2800" dirty="0"/>
              <a:t>70% Medicaid</a:t>
            </a:r>
          </a:p>
          <a:p>
            <a:r>
              <a:rPr lang="en-US" sz="2800" dirty="0"/>
              <a:t>Physician presence in SNFs (limited at best)</a:t>
            </a:r>
          </a:p>
          <a:p>
            <a:pPr lvl="1"/>
            <a:r>
              <a:rPr lang="en-US" sz="2400" dirty="0"/>
              <a:t>Sporadic day time in most urban</a:t>
            </a:r>
          </a:p>
          <a:p>
            <a:pPr lvl="1"/>
            <a:r>
              <a:rPr lang="en-US" sz="2400" dirty="0"/>
              <a:t>2-3 hours per week/month in many rural facilities</a:t>
            </a:r>
          </a:p>
          <a:p>
            <a:pPr lvl="1"/>
            <a:endParaRPr lang="en-US" sz="2400" dirty="0"/>
          </a:p>
          <a:p>
            <a:pPr marL="457200" lvl="1" indent="0">
              <a:buNone/>
            </a:pPr>
            <a:r>
              <a:rPr lang="en-US" sz="2800" b="1" dirty="0">
                <a:solidFill>
                  <a:srgbClr val="FFFF00"/>
                </a:solidFill>
              </a:rPr>
              <a:t>Majority of care decisions made over the phone</a:t>
            </a:r>
          </a:p>
          <a:p>
            <a:pPr marL="0" indent="0">
              <a:buNone/>
            </a:pPr>
            <a:endParaRPr lang="en-US" sz="2400" dirty="0"/>
          </a:p>
        </p:txBody>
      </p:sp>
      <p:cxnSp>
        <p:nvCxnSpPr>
          <p:cNvPr id="4" name="Straight Connector 3">
            <a:extLst>
              <a:ext uri="{FF2B5EF4-FFF2-40B4-BE49-F238E27FC236}">
                <a16:creationId xmlns:a16="http://schemas.microsoft.com/office/drawing/2014/main" id="{D65F8C45-86E0-47E0-895D-F21D2726DF9E}"/>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039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0D10-6716-46CE-8CEA-AD26281DABBF}"/>
              </a:ext>
            </a:extLst>
          </p:cNvPr>
          <p:cNvSpPr>
            <a:spLocks noGrp="1"/>
          </p:cNvSpPr>
          <p:nvPr>
            <p:ph type="title"/>
          </p:nvPr>
        </p:nvSpPr>
        <p:spPr>
          <a:xfrm>
            <a:off x="838199" y="299851"/>
            <a:ext cx="10515600" cy="1325563"/>
          </a:xfrm>
        </p:spPr>
        <p:txBody>
          <a:bodyPr>
            <a:normAutofit/>
          </a:bodyPr>
          <a:lstStyle/>
          <a:p>
            <a:r>
              <a:rPr lang="en-US" sz="3600" b="1" dirty="0">
                <a:solidFill>
                  <a:srgbClr val="FFFF00"/>
                </a:solidFill>
              </a:rPr>
              <a:t> </a:t>
            </a:r>
            <a:r>
              <a:rPr lang="en-US" sz="3600" dirty="0">
                <a:solidFill>
                  <a:srgbClr val="FFFF00"/>
                </a:solidFill>
              </a:rPr>
              <a:t>Opportunities for Financial Impact</a:t>
            </a:r>
          </a:p>
        </p:txBody>
      </p:sp>
      <p:sp>
        <p:nvSpPr>
          <p:cNvPr id="3" name="Content Placeholder 2">
            <a:extLst>
              <a:ext uri="{FF2B5EF4-FFF2-40B4-BE49-F238E27FC236}">
                <a16:creationId xmlns:a16="http://schemas.microsoft.com/office/drawing/2014/main" id="{890CE173-2775-48E4-8D25-0F9853C2CD52}"/>
              </a:ext>
            </a:extLst>
          </p:cNvPr>
          <p:cNvSpPr>
            <a:spLocks noGrp="1"/>
          </p:cNvSpPr>
          <p:nvPr>
            <p:ph idx="1"/>
          </p:nvPr>
        </p:nvSpPr>
        <p:spPr>
          <a:xfrm>
            <a:off x="574374" y="1084740"/>
            <a:ext cx="11414426" cy="5851969"/>
          </a:xfrm>
        </p:spPr>
        <p:txBody>
          <a:bodyPr>
            <a:normAutofit/>
          </a:bodyPr>
          <a:lstStyle/>
          <a:p>
            <a:pPr marL="0" lvl="0" indent="0">
              <a:buNone/>
            </a:pPr>
            <a:r>
              <a:rPr lang="en-US" sz="2800" dirty="0"/>
              <a:t>RUGS</a:t>
            </a:r>
            <a:r>
              <a:rPr lang="en-US" sz="4000" dirty="0"/>
              <a:t> </a:t>
            </a:r>
          </a:p>
          <a:p>
            <a:pPr lvl="1"/>
            <a:r>
              <a:rPr lang="en-US" sz="2400" dirty="0"/>
              <a:t>Integrate with MDS nurse, Integrating with RTMS software</a:t>
            </a:r>
          </a:p>
          <a:p>
            <a:pPr marL="0" indent="0">
              <a:buNone/>
            </a:pPr>
            <a:r>
              <a:rPr lang="en-US" sz="2800" dirty="0"/>
              <a:t>STAR Rating</a:t>
            </a:r>
          </a:p>
          <a:p>
            <a:pPr lvl="1"/>
            <a:r>
              <a:rPr lang="en-US" sz="2400" dirty="0"/>
              <a:t>Direct impact on return to hospital – Keeps beds filled and helps to grow census</a:t>
            </a:r>
          </a:p>
          <a:p>
            <a:pPr lvl="1"/>
            <a:r>
              <a:rPr lang="en-US" sz="2400" dirty="0"/>
              <a:t>Direct Impact on emergency room transfers.</a:t>
            </a:r>
          </a:p>
          <a:p>
            <a:pPr lvl="1"/>
            <a:r>
              <a:rPr lang="en-US" sz="2400" dirty="0"/>
              <a:t>Improved nursing staff skills and confidence </a:t>
            </a:r>
          </a:p>
          <a:p>
            <a:pPr marL="0" indent="0">
              <a:buNone/>
            </a:pPr>
            <a:r>
              <a:rPr lang="en-US" sz="2800" dirty="0"/>
              <a:t>Significant Market Differentiator </a:t>
            </a:r>
          </a:p>
          <a:p>
            <a:pPr lvl="1"/>
            <a:r>
              <a:rPr lang="en-US" sz="2400" dirty="0"/>
              <a:t>Your own medical house staff</a:t>
            </a:r>
          </a:p>
          <a:p>
            <a:pPr lvl="1"/>
            <a:r>
              <a:rPr lang="en-US" sz="2400" dirty="0"/>
              <a:t> Better positioned for Shared Savings Agreements</a:t>
            </a:r>
            <a:endParaRPr lang="en-US" dirty="0"/>
          </a:p>
          <a:p>
            <a:pPr lvl="1"/>
            <a:endParaRPr lang="en-US" dirty="0"/>
          </a:p>
          <a:p>
            <a:endParaRPr lang="en-US" dirty="0"/>
          </a:p>
        </p:txBody>
      </p:sp>
      <p:cxnSp>
        <p:nvCxnSpPr>
          <p:cNvPr id="6" name="Straight Connector 5">
            <a:extLst>
              <a:ext uri="{FF2B5EF4-FFF2-40B4-BE49-F238E27FC236}">
                <a16:creationId xmlns:a16="http://schemas.microsoft.com/office/drawing/2014/main" id="{40EFC5F3-3A64-4C89-B58F-5DCAC05199F4}"/>
              </a:ext>
            </a:extLst>
          </p:cNvPr>
          <p:cNvCxnSpPr>
            <a:cxnSpLocks/>
          </p:cNvCxnSpPr>
          <p:nvPr/>
        </p:nvCxnSpPr>
        <p:spPr>
          <a:xfrm flipV="1">
            <a:off x="660855" y="1084740"/>
            <a:ext cx="8643020"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A1B8856-B91D-42E0-8327-6473516E7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875" y="-280092"/>
            <a:ext cx="2461825" cy="22778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45584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                   Clinical Case Study</a:t>
            </a:r>
          </a:p>
        </p:txBody>
      </p:sp>
      <p:sp>
        <p:nvSpPr>
          <p:cNvPr id="3" name="Content Placeholder 2"/>
          <p:cNvSpPr>
            <a:spLocks noGrp="1"/>
          </p:cNvSpPr>
          <p:nvPr>
            <p:ph idx="1"/>
          </p:nvPr>
        </p:nvSpPr>
        <p:spPr>
          <a:xfrm>
            <a:off x="1103312" y="1329454"/>
            <a:ext cx="10058674" cy="4918946"/>
          </a:xfrm>
        </p:spPr>
        <p:txBody>
          <a:bodyPr>
            <a:noAutofit/>
          </a:bodyPr>
          <a:lstStyle/>
          <a:p>
            <a:endParaRPr lang="en-US" sz="2000" dirty="0"/>
          </a:p>
        </p:txBody>
      </p:sp>
      <p:cxnSp>
        <p:nvCxnSpPr>
          <p:cNvPr id="4" name="Straight Connector 3">
            <a:extLst>
              <a:ext uri="{FF2B5EF4-FFF2-40B4-BE49-F238E27FC236}">
                <a16:creationId xmlns:a16="http://schemas.microsoft.com/office/drawing/2014/main" id="{209904BE-F80D-497E-84B6-8A0F3C1663FE}"/>
              </a:ext>
            </a:extLst>
          </p:cNvPr>
          <p:cNvCxnSpPr>
            <a:cxnSpLocks/>
          </p:cNvCxnSpPr>
          <p:nvPr/>
        </p:nvCxnSpPr>
        <p:spPr>
          <a:xfrm>
            <a:off x="604861" y="1329453"/>
            <a:ext cx="10982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733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                   Clinical Case Study</a:t>
            </a:r>
          </a:p>
        </p:txBody>
      </p:sp>
      <p:sp>
        <p:nvSpPr>
          <p:cNvPr id="3" name="Content Placeholder 2"/>
          <p:cNvSpPr>
            <a:spLocks noGrp="1"/>
          </p:cNvSpPr>
          <p:nvPr>
            <p:ph idx="1"/>
          </p:nvPr>
        </p:nvSpPr>
        <p:spPr>
          <a:xfrm>
            <a:off x="1103312" y="1329454"/>
            <a:ext cx="10058674" cy="4918946"/>
          </a:xfrm>
        </p:spPr>
        <p:txBody>
          <a:bodyPr>
            <a:noAutofit/>
          </a:bodyPr>
          <a:lstStyle/>
          <a:p>
            <a:endParaRPr lang="en-US" sz="2000" dirty="0"/>
          </a:p>
        </p:txBody>
      </p:sp>
      <p:cxnSp>
        <p:nvCxnSpPr>
          <p:cNvPr id="4" name="Straight Connector 3">
            <a:extLst>
              <a:ext uri="{FF2B5EF4-FFF2-40B4-BE49-F238E27FC236}">
                <a16:creationId xmlns:a16="http://schemas.microsoft.com/office/drawing/2014/main" id="{209904BE-F80D-497E-84B6-8A0F3C1663FE}"/>
              </a:ext>
            </a:extLst>
          </p:cNvPr>
          <p:cNvCxnSpPr>
            <a:cxnSpLocks/>
          </p:cNvCxnSpPr>
          <p:nvPr/>
        </p:nvCxnSpPr>
        <p:spPr>
          <a:xfrm>
            <a:off x="604861" y="1329453"/>
            <a:ext cx="109822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181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5521-2B66-4D59-BB2D-31A9B8C58F3D}"/>
              </a:ext>
            </a:extLst>
          </p:cNvPr>
          <p:cNvSpPr>
            <a:spLocks noGrp="1"/>
          </p:cNvSpPr>
          <p:nvPr>
            <p:ph type="title"/>
          </p:nvPr>
        </p:nvSpPr>
        <p:spPr/>
        <p:txBody>
          <a:bodyPr/>
          <a:lstStyle/>
          <a:p>
            <a:r>
              <a:rPr lang="en-US" dirty="0"/>
              <a:t>          </a:t>
            </a:r>
            <a:r>
              <a:rPr lang="en-US" sz="3600" b="1" dirty="0">
                <a:solidFill>
                  <a:srgbClr val="FFFF00"/>
                </a:solidFill>
              </a:rPr>
              <a:t>Financial Case Study - Rural</a:t>
            </a:r>
          </a:p>
        </p:txBody>
      </p:sp>
      <p:graphicFrame>
        <p:nvGraphicFramePr>
          <p:cNvPr id="7" name="Content Placeholder 6">
            <a:extLst>
              <a:ext uri="{FF2B5EF4-FFF2-40B4-BE49-F238E27FC236}">
                <a16:creationId xmlns:a16="http://schemas.microsoft.com/office/drawing/2014/main" id="{73D2ECD7-4ECF-4D69-9D4B-0C81E9F8D767}"/>
              </a:ext>
            </a:extLst>
          </p:cNvPr>
          <p:cNvGraphicFramePr>
            <a:graphicFrameLocks noGrp="1"/>
          </p:cNvGraphicFramePr>
          <p:nvPr>
            <p:ph idx="1"/>
            <p:extLst>
              <p:ext uri="{D42A27DB-BD31-4B8C-83A1-F6EECF244321}">
                <p14:modId xmlns:p14="http://schemas.microsoft.com/office/powerpoint/2010/main" val="401561707"/>
              </p:ext>
            </p:extLst>
          </p:nvPr>
        </p:nvGraphicFramePr>
        <p:xfrm>
          <a:off x="1659914" y="1293311"/>
          <a:ext cx="7941285" cy="5195418"/>
        </p:xfrm>
        <a:graphic>
          <a:graphicData uri="http://schemas.openxmlformats.org/drawingml/2006/table">
            <a:tbl>
              <a:tblPr>
                <a:tableStyleId>{5C22544A-7EE6-4342-B048-85BDC9FD1C3A}</a:tableStyleId>
              </a:tblPr>
              <a:tblGrid>
                <a:gridCol w="2538774">
                  <a:extLst>
                    <a:ext uri="{9D8B030D-6E8A-4147-A177-3AD203B41FA5}">
                      <a16:colId xmlns:a16="http://schemas.microsoft.com/office/drawing/2014/main" val="1837099693"/>
                    </a:ext>
                  </a:extLst>
                </a:gridCol>
                <a:gridCol w="1624816">
                  <a:extLst>
                    <a:ext uri="{9D8B030D-6E8A-4147-A177-3AD203B41FA5}">
                      <a16:colId xmlns:a16="http://schemas.microsoft.com/office/drawing/2014/main" val="2363205667"/>
                    </a:ext>
                  </a:extLst>
                </a:gridCol>
                <a:gridCol w="1502954">
                  <a:extLst>
                    <a:ext uri="{9D8B030D-6E8A-4147-A177-3AD203B41FA5}">
                      <a16:colId xmlns:a16="http://schemas.microsoft.com/office/drawing/2014/main" val="1437162127"/>
                    </a:ext>
                  </a:extLst>
                </a:gridCol>
                <a:gridCol w="1299852">
                  <a:extLst>
                    <a:ext uri="{9D8B030D-6E8A-4147-A177-3AD203B41FA5}">
                      <a16:colId xmlns:a16="http://schemas.microsoft.com/office/drawing/2014/main" val="3391110168"/>
                    </a:ext>
                  </a:extLst>
                </a:gridCol>
                <a:gridCol w="974889">
                  <a:extLst>
                    <a:ext uri="{9D8B030D-6E8A-4147-A177-3AD203B41FA5}">
                      <a16:colId xmlns:a16="http://schemas.microsoft.com/office/drawing/2014/main" val="3595582632"/>
                    </a:ext>
                  </a:extLst>
                </a:gridCol>
              </a:tblGrid>
              <a:tr h="380153">
                <a:tc>
                  <a:txBody>
                    <a:bodyPr/>
                    <a:lstStyle/>
                    <a:p>
                      <a:pPr algn="l" fontAlgn="b"/>
                      <a:endParaRPr lang="en-US" sz="1800" b="1" i="0" u="none" strike="noStrike" dirty="0">
                        <a:solidFill>
                          <a:srgbClr val="000000"/>
                        </a:solidFill>
                        <a:effectLst/>
                        <a:latin typeface="Calibri" panose="020F0502020204030204" pitchFamily="34" charset="0"/>
                      </a:endParaRPr>
                    </a:p>
                  </a:txBody>
                  <a:tcPr marL="7620" marR="7620" marT="7620" marB="0" anchor="b"/>
                </a:tc>
                <a:tc gridSpan="4">
                  <a:txBody>
                    <a:bodyPr/>
                    <a:lstStyle/>
                    <a:p>
                      <a:pPr algn="l" fontAlgn="b"/>
                      <a:r>
                        <a:rPr lang="en-US" sz="1800" u="none" strike="noStrike" dirty="0">
                          <a:effectLst/>
                        </a:rPr>
                        <a:t> </a:t>
                      </a:r>
                      <a:r>
                        <a:rPr lang="en-US" sz="1800" b="1" u="none" strike="noStrike" dirty="0">
                          <a:effectLst/>
                        </a:rPr>
                        <a:t>Tapestry TeleHealth Visits to Three Rural SNFs </a:t>
                      </a:r>
                      <a:endParaRPr lang="en-US" sz="18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4973975"/>
                  </a:ext>
                </a:extLst>
              </a:tr>
              <a:tr h="253435">
                <a:tc>
                  <a:txBody>
                    <a:bodyPr/>
                    <a:lstStyle/>
                    <a:p>
                      <a:pPr algn="ctr" fontAlgn="b"/>
                      <a:r>
                        <a:rPr lang="en-US" sz="1200" b="1" i="0" u="none" strike="noStrike" dirty="0">
                          <a:solidFill>
                            <a:srgbClr val="000000"/>
                          </a:solidFill>
                          <a:effectLst/>
                          <a:latin typeface="Calibri" panose="020F0502020204030204" pitchFamily="34" charset="0"/>
                        </a:rPr>
                        <a:t>2018</a:t>
                      </a:r>
                    </a:p>
                  </a:txBody>
                  <a:tcPr marL="7620" marR="7620" marT="7620" marB="0" anchor="b"/>
                </a:tc>
                <a:tc>
                  <a:txBody>
                    <a:bodyPr/>
                    <a:lstStyle/>
                    <a:p>
                      <a:pPr algn="ctr" fontAlgn="b"/>
                      <a:r>
                        <a:rPr lang="en-US" sz="1200" u="none" strike="noStrike" dirty="0">
                          <a:effectLst/>
                        </a:rPr>
                        <a:t>February </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March</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April </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200" u="none" strike="noStrike" dirty="0">
                          <a:effectLst/>
                        </a:rPr>
                        <a:t>Total</a:t>
                      </a:r>
                      <a:endParaRPr lang="en-US"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23652543"/>
                  </a:ext>
                </a:extLst>
              </a:tr>
              <a:tr h="253435">
                <a:tc>
                  <a:txBody>
                    <a:bodyPr/>
                    <a:lstStyle/>
                    <a:p>
                      <a:pPr algn="l" fontAlgn="b"/>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(4/1 - 4/13)</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60280299"/>
                  </a:ext>
                </a:extLst>
              </a:tr>
              <a:tr h="253435">
                <a:tc>
                  <a:txBody>
                    <a:bodyPr/>
                    <a:lstStyle/>
                    <a:p>
                      <a:pPr algn="l" fontAlgn="b"/>
                      <a:r>
                        <a:rPr lang="en-US" sz="1600" b="1" u="none" strike="noStrike" dirty="0">
                          <a:effectLst/>
                        </a:rPr>
                        <a:t>Facility #1  </a:t>
                      </a:r>
                      <a:r>
                        <a:rPr lang="en-US" sz="1200" b="1" u="none" strike="noStrike" dirty="0">
                          <a:effectLst/>
                        </a:rPr>
                        <a:t>(121 beds)</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01421222"/>
                  </a:ext>
                </a:extLst>
              </a:tr>
              <a:tr h="253435">
                <a:tc>
                  <a:txBody>
                    <a:bodyPr/>
                    <a:lstStyle/>
                    <a:p>
                      <a:pPr algn="l" fontAlgn="b"/>
                      <a:r>
                        <a:rPr lang="en-US" sz="1200" u="none" strike="noStrike" dirty="0">
                          <a:effectLst/>
                        </a:rPr>
                        <a:t>   Primary Care Visits  </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87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39</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174</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04522039"/>
                  </a:ext>
                </a:extLst>
              </a:tr>
              <a:tr h="253435">
                <a:tc>
                  <a:txBody>
                    <a:bodyPr/>
                    <a:lstStyle/>
                    <a:p>
                      <a:pPr algn="l" fontAlgn="b"/>
                      <a:r>
                        <a:rPr lang="en-US" sz="1200" u="none" strike="noStrike" dirty="0">
                          <a:effectLst/>
                        </a:rPr>
                        <a:t>   Psych Visits </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35379332"/>
                  </a:ext>
                </a:extLst>
              </a:tr>
              <a:tr h="253435">
                <a:tc>
                  <a:txBody>
                    <a:bodyPr/>
                    <a:lstStyle/>
                    <a:p>
                      <a:pPr algn="l" fontAlgn="b"/>
                      <a:r>
                        <a:rPr lang="en-US" sz="1200" u="none" strike="noStrike" dirty="0">
                          <a:effectLst/>
                        </a:rPr>
                        <a:t>   Specialty Consult Visits (1)</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7719575"/>
                  </a:ext>
                </a:extLst>
              </a:tr>
              <a:tr h="253435">
                <a:tc>
                  <a:txBody>
                    <a:bodyPr/>
                    <a:lstStyle/>
                    <a:p>
                      <a:pPr algn="l" fontAlgn="b"/>
                      <a:r>
                        <a:rPr lang="en-US" sz="1400" b="1" u="none" strike="noStrike" dirty="0">
                          <a:effectLst/>
                          <a:highlight>
                            <a:srgbClr val="C0C0C0"/>
                          </a:highlight>
                        </a:rPr>
                        <a:t>           Total Visits</a:t>
                      </a:r>
                      <a:endParaRPr lang="en-US" sz="1400" b="1" i="0" u="none" strike="noStrike" dirty="0">
                        <a:solidFill>
                          <a:srgbClr val="000000"/>
                        </a:solidFill>
                        <a:effectLst/>
                        <a:highlight>
                          <a:srgbClr val="C0C0C0"/>
                        </a:highlight>
                        <a:latin typeface="Calibri" panose="020F0502020204030204" pitchFamily="34" charset="0"/>
                      </a:endParaRPr>
                    </a:p>
                  </a:txBody>
                  <a:tcPr marL="7620" marR="7620" marT="7620" marB="0" anchor="b"/>
                </a:tc>
                <a:tc>
                  <a:txBody>
                    <a:bodyPr/>
                    <a:lstStyle/>
                    <a:p>
                      <a:pPr algn="ctr" fontAlgn="b"/>
                      <a:r>
                        <a:rPr lang="en-US" sz="1400" b="1" u="none" strike="noStrike" dirty="0">
                          <a:effectLst/>
                        </a:rPr>
                        <a:t>48</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effectLst/>
                        </a:rPr>
                        <a:t>87</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effectLst/>
                        </a:rPr>
                        <a:t>51</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effectLst/>
                        </a:rPr>
                        <a:t>186</a:t>
                      </a:r>
                      <a:endParaRPr lang="en-US"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56363605"/>
                  </a:ext>
                </a:extLst>
              </a:tr>
              <a:tr h="253435">
                <a:tc>
                  <a:txBody>
                    <a:bodyPr/>
                    <a:lstStyle/>
                    <a:p>
                      <a:pPr algn="l" fontAlgn="b"/>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4371837"/>
                  </a:ext>
                </a:extLst>
              </a:tr>
              <a:tr h="253435">
                <a:tc>
                  <a:txBody>
                    <a:bodyPr/>
                    <a:lstStyle/>
                    <a:p>
                      <a:pPr algn="l" fontAlgn="b"/>
                      <a:r>
                        <a:rPr lang="en-US" sz="1600" b="1" u="none" strike="noStrike" dirty="0">
                          <a:effectLst/>
                        </a:rPr>
                        <a:t>Facility #2   </a:t>
                      </a:r>
                      <a:r>
                        <a:rPr lang="en-US" sz="1200" b="1" u="none" strike="noStrike" dirty="0">
                          <a:effectLst/>
                        </a:rPr>
                        <a:t>(112 beds)</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95273860"/>
                  </a:ext>
                </a:extLst>
              </a:tr>
              <a:tr h="253435">
                <a:tc>
                  <a:txBody>
                    <a:bodyPr/>
                    <a:lstStyle/>
                    <a:p>
                      <a:pPr algn="l" fontAlgn="b"/>
                      <a:r>
                        <a:rPr lang="en-US" sz="1200" u="none" strike="noStrike" dirty="0">
                          <a:effectLst/>
                        </a:rPr>
                        <a:t>   Primary Care Visits  </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19</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37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97712308"/>
                  </a:ext>
                </a:extLst>
              </a:tr>
              <a:tr h="253435">
                <a:tc>
                  <a:txBody>
                    <a:bodyPr/>
                    <a:lstStyle/>
                    <a:p>
                      <a:pPr algn="l" fontAlgn="b"/>
                      <a:r>
                        <a:rPr lang="en-US" sz="1200" u="none" strike="noStrike" dirty="0">
                          <a:effectLst/>
                        </a:rPr>
                        <a:t>   Psych Visits </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52707906"/>
                  </a:ext>
                </a:extLst>
              </a:tr>
              <a:tr h="253435">
                <a:tc>
                  <a:txBody>
                    <a:bodyPr/>
                    <a:lstStyle/>
                    <a:p>
                      <a:pPr algn="l" fontAlgn="b"/>
                      <a:r>
                        <a:rPr lang="en-US" sz="1200" u="none" strike="noStrike" dirty="0">
                          <a:effectLst/>
                        </a:rPr>
                        <a:t>   Specialty Consult Visits</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64407489"/>
                  </a:ext>
                </a:extLst>
              </a:tr>
              <a:tr h="253435">
                <a:tc>
                  <a:txBody>
                    <a:bodyPr/>
                    <a:lstStyle/>
                    <a:p>
                      <a:pPr algn="l" fontAlgn="b"/>
                      <a:r>
                        <a:rPr lang="en-US" sz="1400" b="1" u="none" strike="noStrike" dirty="0">
                          <a:effectLst/>
                          <a:highlight>
                            <a:srgbClr val="C0C0C0"/>
                          </a:highlight>
                        </a:rPr>
                        <a:t>           Total Visits</a:t>
                      </a:r>
                      <a:endParaRPr lang="en-US" sz="1400" b="1" i="0" u="none" strike="noStrike" dirty="0">
                        <a:solidFill>
                          <a:srgbClr val="000000"/>
                        </a:solidFill>
                        <a:effectLst/>
                        <a:highlight>
                          <a:srgbClr val="C0C0C0"/>
                        </a:highlight>
                        <a:latin typeface="Calibri" panose="020F0502020204030204" pitchFamily="34" charset="0"/>
                      </a:endParaRPr>
                    </a:p>
                  </a:txBody>
                  <a:tcPr marL="7620" marR="7620" marT="7620" marB="0" anchor="b"/>
                </a:tc>
                <a:tc>
                  <a:txBody>
                    <a:bodyPr/>
                    <a:lstStyle/>
                    <a:p>
                      <a:pPr algn="ct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effectLst/>
                        </a:rPr>
                        <a:t>19</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effectLst/>
                        </a:rPr>
                        <a:t>16</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effectLst/>
                        </a:rPr>
                        <a:t>37</a:t>
                      </a:r>
                      <a:endParaRPr lang="en-US"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23427098"/>
                  </a:ext>
                </a:extLst>
              </a:tr>
              <a:tr h="253435">
                <a:tc>
                  <a:txBody>
                    <a:bodyPr/>
                    <a:lstStyle/>
                    <a:p>
                      <a:pPr algn="l" fontAlgn="b"/>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70507750"/>
                  </a:ext>
                </a:extLst>
              </a:tr>
              <a:tr h="253435">
                <a:tc>
                  <a:txBody>
                    <a:bodyPr/>
                    <a:lstStyle/>
                    <a:p>
                      <a:pPr algn="l" fontAlgn="b"/>
                      <a:r>
                        <a:rPr lang="en-US" sz="1600" b="1" u="none" strike="noStrike" dirty="0">
                          <a:effectLst/>
                        </a:rPr>
                        <a:t>Facility #3   </a:t>
                      </a:r>
                      <a:r>
                        <a:rPr lang="en-US" sz="1200" b="1" u="none" strike="noStrike" dirty="0">
                          <a:effectLst/>
                        </a:rPr>
                        <a:t>(68 beds)</a:t>
                      </a:r>
                      <a:endParaRPr lang="en-US"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5740433"/>
                  </a:ext>
                </a:extLst>
              </a:tr>
              <a:tr h="253435">
                <a:tc>
                  <a:txBody>
                    <a:bodyPr/>
                    <a:lstStyle/>
                    <a:p>
                      <a:pPr algn="l" fontAlgn="b"/>
                      <a:r>
                        <a:rPr lang="en-US" sz="1200" u="none" strike="noStrike" dirty="0">
                          <a:effectLst/>
                        </a:rPr>
                        <a:t>   High Risk Visits</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24</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58</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23836175"/>
                  </a:ext>
                </a:extLst>
              </a:tr>
              <a:tr h="253435">
                <a:tc>
                  <a:txBody>
                    <a:bodyPr/>
                    <a:lstStyle/>
                    <a:p>
                      <a:pPr algn="l" fontAlgn="b"/>
                      <a:r>
                        <a:rPr lang="en-US" sz="1200" u="none" strike="noStrike" dirty="0">
                          <a:effectLst/>
                        </a:rPr>
                        <a:t>   Psych Visits </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19</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21</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73526371"/>
                  </a:ext>
                </a:extLst>
              </a:tr>
              <a:tr h="253435">
                <a:tc>
                  <a:txBody>
                    <a:bodyPr/>
                    <a:lstStyle/>
                    <a:p>
                      <a:pPr algn="l" fontAlgn="b"/>
                      <a:r>
                        <a:rPr lang="en-US" sz="1200" u="none" strike="noStrike" dirty="0">
                          <a:effectLst/>
                        </a:rPr>
                        <a:t>   Specialty Consult Visits</a:t>
                      </a:r>
                      <a:endParaRPr lang="en-US"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25905744"/>
                  </a:ext>
                </a:extLst>
              </a:tr>
              <a:tr h="253435">
                <a:tc>
                  <a:txBody>
                    <a:bodyPr/>
                    <a:lstStyle/>
                    <a:p>
                      <a:pPr algn="l" fontAlgn="b"/>
                      <a:r>
                        <a:rPr lang="en-US" sz="1400" b="1" u="none" strike="noStrike" dirty="0">
                          <a:effectLst/>
                          <a:highlight>
                            <a:srgbClr val="C0C0C0"/>
                          </a:highlight>
                        </a:rPr>
                        <a:t>           Total Visits</a:t>
                      </a:r>
                      <a:endParaRPr lang="en-US" sz="1400" b="1" i="0" u="none" strike="noStrike" dirty="0">
                        <a:solidFill>
                          <a:srgbClr val="000000"/>
                        </a:solidFill>
                        <a:effectLst/>
                        <a:highlight>
                          <a:srgbClr val="C0C0C0"/>
                        </a:highlight>
                        <a:latin typeface="Calibri" panose="020F0502020204030204" pitchFamily="34" charset="0"/>
                      </a:endParaRPr>
                    </a:p>
                  </a:txBody>
                  <a:tcPr marL="7620" marR="7620" marT="7620" marB="0" anchor="b"/>
                </a:tc>
                <a:tc>
                  <a:txBody>
                    <a:bodyPr/>
                    <a:lstStyle/>
                    <a:p>
                      <a:pPr algn="ctr" fontAlgn="b"/>
                      <a:r>
                        <a:rPr lang="en-US" sz="1400" b="1" u="none" strike="noStrike" dirty="0">
                          <a:effectLst/>
                        </a:rPr>
                        <a:t>8</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effectLst/>
                        </a:rPr>
                        <a:t>43</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effectLst/>
                        </a:rPr>
                        <a:t>47</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b="1" u="none" strike="noStrike" dirty="0">
                          <a:effectLst/>
                        </a:rPr>
                        <a:t>98</a:t>
                      </a:r>
                      <a:endParaRPr lang="en-US"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6717917"/>
                  </a:ext>
                </a:extLst>
              </a:tr>
            </a:tbl>
          </a:graphicData>
        </a:graphic>
      </p:graphicFrame>
    </p:spTree>
    <p:extLst>
      <p:ext uri="{BB962C8B-B14F-4D97-AF65-F5344CB8AC3E}">
        <p14:creationId xmlns:p14="http://schemas.microsoft.com/office/powerpoint/2010/main" val="3666261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63E9-CC3A-412A-AED3-4C1F55277722}"/>
              </a:ext>
            </a:extLst>
          </p:cNvPr>
          <p:cNvSpPr>
            <a:spLocks noGrp="1"/>
          </p:cNvSpPr>
          <p:nvPr>
            <p:ph type="title"/>
          </p:nvPr>
        </p:nvSpPr>
        <p:spPr>
          <a:xfrm>
            <a:off x="646111" y="452718"/>
            <a:ext cx="9404723" cy="3371936"/>
          </a:xfrm>
        </p:spPr>
        <p:txBody>
          <a:bodyPr/>
          <a:lstStyle/>
          <a:p>
            <a:r>
              <a:rPr lang="en-US" dirty="0"/>
              <a:t>       </a:t>
            </a:r>
            <a:r>
              <a:rPr lang="en-US" sz="3600" b="1" dirty="0"/>
              <a:t>Financial Case Study – Rural </a:t>
            </a:r>
            <a:r>
              <a:rPr lang="en-US" sz="1800" b="1" dirty="0"/>
              <a:t>(continued)</a:t>
            </a:r>
            <a:br>
              <a:rPr lang="en-US" dirty="0"/>
            </a:br>
            <a:br>
              <a:rPr lang="en-US" dirty="0"/>
            </a:br>
            <a:r>
              <a:rPr lang="en-US" dirty="0"/>
              <a:t>    </a:t>
            </a:r>
            <a:r>
              <a:rPr lang="en-US" sz="2800" dirty="0"/>
              <a:t>14 patients classified as “Avoided Hospitalization”</a:t>
            </a:r>
            <a:br>
              <a:rPr lang="en-US" sz="2800" dirty="0"/>
            </a:br>
            <a:br>
              <a:rPr lang="en-US" sz="2800" dirty="0"/>
            </a:br>
            <a:r>
              <a:rPr lang="en-US" sz="2800" dirty="0"/>
              <a:t>	  3 billing days per resident saved = 42 billable days</a:t>
            </a:r>
            <a:br>
              <a:rPr lang="en-US" sz="2800" dirty="0"/>
            </a:br>
            <a:br>
              <a:rPr lang="en-US" sz="2800" dirty="0"/>
            </a:br>
            <a:r>
              <a:rPr lang="en-US" sz="2800" dirty="0"/>
              <a:t>	  </a:t>
            </a:r>
          </a:p>
        </p:txBody>
      </p:sp>
      <p:sp>
        <p:nvSpPr>
          <p:cNvPr id="6" name="Content Placeholder 5">
            <a:extLst>
              <a:ext uri="{FF2B5EF4-FFF2-40B4-BE49-F238E27FC236}">
                <a16:creationId xmlns:a16="http://schemas.microsoft.com/office/drawing/2014/main" id="{8F151BBA-152B-4ED4-8B66-61B5A574DF0D}"/>
              </a:ext>
            </a:extLst>
          </p:cNvPr>
          <p:cNvSpPr>
            <a:spLocks noGrp="1"/>
          </p:cNvSpPr>
          <p:nvPr>
            <p:ph idx="1"/>
          </p:nvPr>
        </p:nvSpPr>
        <p:spPr>
          <a:xfrm>
            <a:off x="1104293" y="1622095"/>
            <a:ext cx="10070730" cy="4195481"/>
          </a:xfrm>
        </p:spPr>
        <p:txBody>
          <a:bodyPr/>
          <a:lstStyle/>
          <a:p>
            <a:pPr marL="0" indent="0">
              <a:buNone/>
            </a:pPr>
            <a:endParaRPr lang="en-US"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2800" b="1" dirty="0">
                <a:solidFill>
                  <a:srgbClr val="FFFF00"/>
                </a:solidFill>
              </a:rPr>
              <a:t>          </a:t>
            </a:r>
            <a:r>
              <a:rPr lang="en-US" sz="2800" b="1" dirty="0"/>
              <a:t>Average daily billing at $275 = $11,550   </a:t>
            </a:r>
          </a:p>
          <a:p>
            <a:pPr marL="0" indent="0">
              <a:buNone/>
            </a:pPr>
            <a:r>
              <a:rPr lang="en-US" sz="2800" b="1" dirty="0">
                <a:solidFill>
                  <a:srgbClr val="FFFF00"/>
                </a:solidFill>
              </a:rPr>
              <a:t>	</a:t>
            </a:r>
          </a:p>
          <a:p>
            <a:pPr marL="0" indent="0">
              <a:buNone/>
            </a:pPr>
            <a:r>
              <a:rPr lang="en-US" sz="2800" b="1" dirty="0">
                <a:solidFill>
                  <a:srgbClr val="FFFF00"/>
                </a:solidFill>
              </a:rPr>
              <a:t> Plus avoided transportation/staff costs by providing   	         	  12 Specialty Consults at resident’s bed side</a:t>
            </a:r>
          </a:p>
          <a:p>
            <a:pPr marL="0" indent="0">
              <a:buNone/>
            </a:pPr>
            <a:endParaRPr lang="en-US" sz="2800" b="1" dirty="0">
              <a:solidFill>
                <a:srgbClr val="FFFF00"/>
              </a:solidFill>
            </a:endParaRPr>
          </a:p>
          <a:p>
            <a:pPr marL="0" indent="0">
              <a:buNone/>
            </a:pPr>
            <a:endParaRPr lang="en-US" dirty="0"/>
          </a:p>
        </p:txBody>
      </p:sp>
    </p:spTree>
    <p:extLst>
      <p:ext uri="{BB962C8B-B14F-4D97-AF65-F5344CB8AC3E}">
        <p14:creationId xmlns:p14="http://schemas.microsoft.com/office/powerpoint/2010/main" val="640298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0F6B-3866-4DEA-8EDF-0046E22DC703}"/>
              </a:ext>
            </a:extLst>
          </p:cNvPr>
          <p:cNvSpPr>
            <a:spLocks noGrp="1"/>
          </p:cNvSpPr>
          <p:nvPr>
            <p:ph type="title"/>
          </p:nvPr>
        </p:nvSpPr>
        <p:spPr>
          <a:xfrm>
            <a:off x="604070" y="105104"/>
            <a:ext cx="9404723" cy="1548448"/>
          </a:xfrm>
        </p:spPr>
        <p:txBody>
          <a:bodyPr/>
          <a:lstStyle/>
          <a:p>
            <a:r>
              <a:rPr lang="en-US" sz="3600" dirty="0">
                <a:solidFill>
                  <a:srgbClr val="FFFF00"/>
                </a:solidFill>
              </a:rPr>
              <a:t>Proven Multispecialty Physician Practices </a:t>
            </a:r>
            <a:br>
              <a:rPr lang="en-US" sz="3600" dirty="0">
                <a:solidFill>
                  <a:srgbClr val="FFFF00"/>
                </a:solidFill>
              </a:rPr>
            </a:br>
            <a:r>
              <a:rPr lang="en-US" sz="3600" dirty="0">
                <a:solidFill>
                  <a:srgbClr val="FFFF00"/>
                </a:solidFill>
              </a:rPr>
              <a:t>	              Offering Telemedicine</a:t>
            </a:r>
          </a:p>
        </p:txBody>
      </p:sp>
      <p:sp>
        <p:nvSpPr>
          <p:cNvPr id="3" name="Content Placeholder 2">
            <a:extLst>
              <a:ext uri="{FF2B5EF4-FFF2-40B4-BE49-F238E27FC236}">
                <a16:creationId xmlns:a16="http://schemas.microsoft.com/office/drawing/2014/main" id="{6146A0E4-A0B1-4467-AB6D-28E28A8AEEA0}"/>
              </a:ext>
            </a:extLst>
          </p:cNvPr>
          <p:cNvSpPr>
            <a:spLocks noGrp="1"/>
          </p:cNvSpPr>
          <p:nvPr>
            <p:ph idx="1"/>
          </p:nvPr>
        </p:nvSpPr>
        <p:spPr>
          <a:xfrm>
            <a:off x="127322" y="1235266"/>
            <a:ext cx="11242075" cy="5622734"/>
          </a:xfrm>
        </p:spPr>
        <p:txBody>
          <a:bodyPr>
            <a:normAutofit/>
          </a:bodyPr>
          <a:lstStyle/>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pPr marL="0" indent="0">
              <a:buNone/>
            </a:pPr>
            <a:r>
              <a:rPr lang="en-US" sz="6000" dirty="0"/>
              <a:t>  									</a:t>
            </a:r>
          </a:p>
          <a:p>
            <a:pPr marL="0" indent="0">
              <a:buNone/>
            </a:pPr>
            <a:r>
              <a:rPr lang="en-US" sz="6000" dirty="0"/>
              <a:t>		</a:t>
            </a:r>
          </a:p>
        </p:txBody>
      </p:sp>
      <p:cxnSp>
        <p:nvCxnSpPr>
          <p:cNvPr id="4" name="Straight Connector 3">
            <a:extLst>
              <a:ext uri="{FF2B5EF4-FFF2-40B4-BE49-F238E27FC236}">
                <a16:creationId xmlns:a16="http://schemas.microsoft.com/office/drawing/2014/main" id="{DD9D9E9F-1EAC-43D2-AB65-8F0E7623390A}"/>
              </a:ext>
            </a:extLst>
          </p:cNvPr>
          <p:cNvCxnSpPr>
            <a:cxnSpLocks/>
          </p:cNvCxnSpPr>
          <p:nvPr/>
        </p:nvCxnSpPr>
        <p:spPr>
          <a:xfrm>
            <a:off x="338663" y="1403431"/>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FD1CDE6-9F5C-447E-AB52-60112EFE54F8}"/>
              </a:ext>
            </a:extLst>
          </p:cNvPr>
          <p:cNvPicPr>
            <a:picLocks noChangeAspect="1"/>
          </p:cNvPicPr>
          <p:nvPr/>
        </p:nvPicPr>
        <p:blipFill>
          <a:blip r:embed="rId2"/>
          <a:stretch>
            <a:fillRect/>
          </a:stretch>
        </p:blipFill>
        <p:spPr>
          <a:xfrm>
            <a:off x="903890" y="1825293"/>
            <a:ext cx="2961809" cy="1021759"/>
          </a:xfrm>
          <a:prstGeom prst="rect">
            <a:avLst/>
          </a:prstGeom>
        </p:spPr>
      </p:pic>
      <p:sp>
        <p:nvSpPr>
          <p:cNvPr id="8" name="TextBox 7">
            <a:extLst>
              <a:ext uri="{FF2B5EF4-FFF2-40B4-BE49-F238E27FC236}">
                <a16:creationId xmlns:a16="http://schemas.microsoft.com/office/drawing/2014/main" id="{4F75367B-9A89-4CD0-984A-95EB90341033}"/>
              </a:ext>
            </a:extLst>
          </p:cNvPr>
          <p:cNvSpPr txBox="1"/>
          <p:nvPr/>
        </p:nvSpPr>
        <p:spPr>
          <a:xfrm>
            <a:off x="4183117" y="1566041"/>
            <a:ext cx="7663028" cy="3662541"/>
          </a:xfrm>
          <a:prstGeom prst="rect">
            <a:avLst/>
          </a:prstGeom>
          <a:noFill/>
        </p:spPr>
        <p:txBody>
          <a:bodyPr wrap="square" rtlCol="0">
            <a:spAutoFit/>
          </a:bodyPr>
          <a:lstStyle/>
          <a:p>
            <a:r>
              <a:rPr lang="en-US" sz="2800" b="1" dirty="0"/>
              <a:t>Tapestry TeleHealth, Inc.       </a:t>
            </a:r>
          </a:p>
          <a:p>
            <a:r>
              <a:rPr lang="en-US" sz="2000" b="1" dirty="0">
                <a:hlinkClick r:id="rId3"/>
              </a:rPr>
              <a:t>www.tapestry.care</a:t>
            </a:r>
            <a:r>
              <a:rPr lang="en-US" sz="2000" b="1" dirty="0"/>
              <a:t>                                   </a:t>
            </a:r>
            <a:r>
              <a:rPr lang="en-US" sz="2800" b="1" dirty="0">
                <a:solidFill>
                  <a:srgbClr val="FFFF00"/>
                </a:solidFill>
              </a:rPr>
              <a:t>Rural SNFs</a:t>
            </a:r>
          </a:p>
          <a:p>
            <a:r>
              <a:rPr lang="en-US" sz="2000" b="1" dirty="0"/>
              <a:t>David Chess, MD</a:t>
            </a:r>
          </a:p>
          <a:p>
            <a:r>
              <a:rPr lang="en-US" sz="2000" b="1" dirty="0"/>
              <a:t>203-521-4730</a:t>
            </a:r>
          </a:p>
          <a:p>
            <a:endParaRPr lang="en-US" sz="2000" b="1" dirty="0"/>
          </a:p>
          <a:p>
            <a:endParaRPr lang="en-US" sz="2000" b="1" dirty="0"/>
          </a:p>
          <a:p>
            <a:r>
              <a:rPr lang="en-US" sz="2800" b="1" dirty="0"/>
              <a:t>TripleCare, Inc.	</a:t>
            </a:r>
            <a:r>
              <a:rPr lang="en-US" sz="2000" b="1" dirty="0"/>
              <a:t>		</a:t>
            </a:r>
            <a:endParaRPr lang="en-US" sz="2800" b="1" dirty="0">
              <a:solidFill>
                <a:srgbClr val="FFFF00"/>
              </a:solidFill>
            </a:endParaRPr>
          </a:p>
          <a:p>
            <a:r>
              <a:rPr lang="en-US" sz="2000" b="1" dirty="0">
                <a:hlinkClick r:id="rId4"/>
              </a:rPr>
              <a:t>www.triple.care</a:t>
            </a:r>
            <a:r>
              <a:rPr lang="en-US" sz="2000" b="1" dirty="0"/>
              <a:t>			</a:t>
            </a:r>
            <a:r>
              <a:rPr lang="en-US" sz="2800" b="1" dirty="0">
                <a:solidFill>
                  <a:srgbClr val="FFFF00"/>
                </a:solidFill>
              </a:rPr>
              <a:t>   Urban SNFs</a:t>
            </a:r>
            <a:endParaRPr lang="en-US" sz="2800" b="1" dirty="0"/>
          </a:p>
          <a:p>
            <a:r>
              <a:rPr lang="en-US" sz="2000" b="1" dirty="0"/>
              <a:t>Mary Jo Gorman, MD</a:t>
            </a:r>
          </a:p>
          <a:p>
            <a:r>
              <a:rPr lang="en-US" sz="2000" b="1" dirty="0"/>
              <a:t>855-376-3669</a:t>
            </a:r>
          </a:p>
        </p:txBody>
      </p:sp>
      <p:pic>
        <p:nvPicPr>
          <p:cNvPr id="9" name="Picture 8" descr="TC_Final_Logo">
            <a:extLst>
              <a:ext uri="{FF2B5EF4-FFF2-40B4-BE49-F238E27FC236}">
                <a16:creationId xmlns:a16="http://schemas.microsoft.com/office/drawing/2014/main" id="{53D10752-82C1-4955-9606-CED68BCC4C9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3890" y="3618836"/>
            <a:ext cx="2961807" cy="1692165"/>
          </a:xfrm>
          <a:prstGeom prst="rect">
            <a:avLst/>
          </a:prstGeom>
          <a:noFill/>
          <a:ln>
            <a:noFill/>
          </a:ln>
        </p:spPr>
      </p:pic>
    </p:spTree>
    <p:extLst>
      <p:ext uri="{BB962C8B-B14F-4D97-AF65-F5344CB8AC3E}">
        <p14:creationId xmlns:p14="http://schemas.microsoft.com/office/powerpoint/2010/main" val="942770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0F6B-3866-4DEA-8EDF-0046E22DC703}"/>
              </a:ext>
            </a:extLst>
          </p:cNvPr>
          <p:cNvSpPr>
            <a:spLocks noGrp="1"/>
          </p:cNvSpPr>
          <p:nvPr>
            <p:ph type="title"/>
          </p:nvPr>
        </p:nvSpPr>
        <p:spPr>
          <a:xfrm>
            <a:off x="646111" y="304800"/>
            <a:ext cx="9404723" cy="1548448"/>
          </a:xfrm>
        </p:spPr>
        <p:txBody>
          <a:bodyPr/>
          <a:lstStyle/>
          <a:p>
            <a:r>
              <a:rPr lang="en-US" dirty="0"/>
              <a:t>                        </a:t>
            </a:r>
            <a:r>
              <a:rPr lang="en-US" dirty="0">
                <a:solidFill>
                  <a:srgbClr val="FFFF00"/>
                </a:solidFill>
              </a:rPr>
              <a:t> </a:t>
            </a:r>
            <a:r>
              <a:rPr lang="en-US" sz="3600" b="1" dirty="0">
                <a:solidFill>
                  <a:srgbClr val="FFFF00"/>
                </a:solidFill>
              </a:rPr>
              <a:t>Thank You!</a:t>
            </a:r>
          </a:p>
        </p:txBody>
      </p:sp>
      <p:sp>
        <p:nvSpPr>
          <p:cNvPr id="3" name="Content Placeholder 2">
            <a:extLst>
              <a:ext uri="{FF2B5EF4-FFF2-40B4-BE49-F238E27FC236}">
                <a16:creationId xmlns:a16="http://schemas.microsoft.com/office/drawing/2014/main" id="{6146A0E4-A0B1-4467-AB6D-28E28A8AEEA0}"/>
              </a:ext>
            </a:extLst>
          </p:cNvPr>
          <p:cNvSpPr>
            <a:spLocks noGrp="1"/>
          </p:cNvSpPr>
          <p:nvPr>
            <p:ph idx="1"/>
          </p:nvPr>
        </p:nvSpPr>
        <p:spPr>
          <a:xfrm>
            <a:off x="127322" y="1439916"/>
            <a:ext cx="11242075" cy="5418083"/>
          </a:xfrm>
        </p:spPr>
        <p:txBody>
          <a:bodyPr>
            <a:normAutofit fontScale="25000" lnSpcReduction="20000"/>
          </a:bodyPr>
          <a:lstStyle/>
          <a:p>
            <a:pPr marL="0" indent="0" algn="ctr">
              <a:buNone/>
            </a:pPr>
            <a:r>
              <a:rPr lang="en-US" sz="11200" dirty="0"/>
              <a:t>     Please feel free to contact me if you have any questions about the potential of implementing Telemedicine in skilled nursing facilities! </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r>
              <a:rPr lang="en-US" sz="9600" b="1" dirty="0"/>
              <a:t>              John Whitman, MBA, NHA</a:t>
            </a:r>
          </a:p>
          <a:p>
            <a:pPr marL="0" indent="0" algn="ctr">
              <a:buNone/>
            </a:pPr>
            <a:r>
              <a:rPr lang="en-US" sz="9600" b="1" dirty="0"/>
              <a:t>               Executive Director</a:t>
            </a:r>
          </a:p>
          <a:p>
            <a:pPr marL="0" indent="0" algn="ctr">
              <a:buNone/>
            </a:pPr>
            <a:r>
              <a:rPr lang="en-US" sz="9600" b="1" dirty="0"/>
              <a:t>                The TRECS Institute</a:t>
            </a:r>
          </a:p>
          <a:p>
            <a:pPr marL="0" indent="0" algn="ctr">
              <a:buNone/>
            </a:pPr>
            <a:r>
              <a:rPr lang="en-US" sz="9600" b="1" dirty="0"/>
              <a:t>               </a:t>
            </a:r>
            <a:r>
              <a:rPr lang="en-US" sz="9600" b="1" dirty="0">
                <a:hlinkClick r:id="rId2"/>
              </a:rPr>
              <a:t>johnwhitman@theTRECSinstitute.org</a:t>
            </a:r>
            <a:endParaRPr lang="en-US" sz="9600" b="1" dirty="0"/>
          </a:p>
          <a:p>
            <a:pPr marL="0" indent="0" algn="ctr">
              <a:buNone/>
            </a:pPr>
            <a:r>
              <a:rPr lang="en-US" sz="9600" b="1" dirty="0"/>
              <a:t>              484-557-6980</a:t>
            </a:r>
          </a:p>
          <a:p>
            <a:pPr marL="0" indent="0" algn="ctr">
              <a:buNone/>
            </a:pPr>
            <a:r>
              <a:rPr lang="en-US" sz="9600" b="1" dirty="0"/>
              <a:t>   </a:t>
            </a:r>
          </a:p>
          <a:p>
            <a:pPr marL="0" indent="0" algn="ctr">
              <a:buNone/>
            </a:pPr>
            <a:endParaRPr lang="en-US" sz="7400" dirty="0"/>
          </a:p>
          <a:p>
            <a:pPr marL="0" indent="0" algn="ctr">
              <a:buNone/>
            </a:pPr>
            <a:r>
              <a:rPr lang="en-US" sz="7400" dirty="0"/>
              <a:t>										</a:t>
            </a:r>
            <a:r>
              <a:rPr lang="en-US" sz="6000" dirty="0"/>
              <a:t>	</a:t>
            </a:r>
          </a:p>
          <a:p>
            <a:pPr marL="0" indent="0">
              <a:buNone/>
            </a:pPr>
            <a:endParaRPr lang="en-US" sz="6000" dirty="0"/>
          </a:p>
          <a:p>
            <a:pPr marL="0" indent="0">
              <a:buNone/>
            </a:pPr>
            <a:r>
              <a:rPr lang="en-US" sz="6000" dirty="0"/>
              <a:t>  </a:t>
            </a:r>
          </a:p>
        </p:txBody>
      </p:sp>
      <p:cxnSp>
        <p:nvCxnSpPr>
          <p:cNvPr id="4" name="Straight Connector 3">
            <a:extLst>
              <a:ext uri="{FF2B5EF4-FFF2-40B4-BE49-F238E27FC236}">
                <a16:creationId xmlns:a16="http://schemas.microsoft.com/office/drawing/2014/main" id="{DD9D9E9F-1EAC-43D2-AB65-8F0E7623390A}"/>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2" descr="Mature couple 8">
            <a:extLst>
              <a:ext uri="{FF2B5EF4-FFF2-40B4-BE49-F238E27FC236}">
                <a16:creationId xmlns:a16="http://schemas.microsoft.com/office/drawing/2014/main" id="{009E0CA8-B66C-4A2F-B52E-75C5B0FA5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7322" y="3429000"/>
            <a:ext cx="3524372" cy="25761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7346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5807" y="1543078"/>
            <a:ext cx="12041473" cy="5214562"/>
          </a:xfrm>
        </p:spPr>
        <p:txBody>
          <a:bodyPr>
            <a:normAutofit/>
          </a:bodyPr>
          <a:lstStyle/>
          <a:p>
            <a:r>
              <a:rPr lang="en-US" sz="2800" dirty="0"/>
              <a:t>Much sicker patients</a:t>
            </a:r>
          </a:p>
          <a:p>
            <a:r>
              <a:rPr lang="en-US" sz="2800" dirty="0"/>
              <a:t>Lower reimbursement</a:t>
            </a:r>
          </a:p>
          <a:p>
            <a:r>
              <a:rPr lang="en-US" sz="2800" dirty="0"/>
              <a:t>High staff turnover</a:t>
            </a:r>
          </a:p>
          <a:p>
            <a:r>
              <a:rPr lang="en-US" sz="2800" dirty="0"/>
              <a:t>Smaller pool of patients (hospital census is down)</a:t>
            </a:r>
          </a:p>
          <a:p>
            <a:r>
              <a:rPr lang="en-US" sz="2800" dirty="0"/>
              <a:t>Increased regulatory oversight and compliance pressure</a:t>
            </a:r>
          </a:p>
          <a:p>
            <a:r>
              <a:rPr lang="en-US" sz="2800" dirty="0"/>
              <a:t>Clinical outcomes matter  – STAR ratings and $ penalties</a:t>
            </a:r>
          </a:p>
          <a:p>
            <a:r>
              <a:rPr lang="en-US" sz="2800" dirty="0"/>
              <a:t>Families and patients have increased expectations</a:t>
            </a:r>
          </a:p>
          <a:p>
            <a:r>
              <a:rPr lang="en-US" sz="2800" dirty="0"/>
              <a:t>Litigation concerns are always there</a:t>
            </a:r>
          </a:p>
          <a:p>
            <a:r>
              <a:rPr lang="en-US" sz="2800" dirty="0"/>
              <a:t>Clinicians are hard to find and no one wants to work after hours</a:t>
            </a:r>
          </a:p>
        </p:txBody>
      </p:sp>
      <p:sp>
        <p:nvSpPr>
          <p:cNvPr id="4" name="Title 3"/>
          <p:cNvSpPr>
            <a:spLocks noGrp="1"/>
          </p:cNvSpPr>
          <p:nvPr>
            <p:ph type="title"/>
          </p:nvPr>
        </p:nvSpPr>
        <p:spPr>
          <a:xfrm>
            <a:off x="446263" y="446520"/>
            <a:ext cx="10972800" cy="776757"/>
          </a:xfrm>
        </p:spPr>
        <p:txBody>
          <a:bodyPr>
            <a:normAutofit/>
          </a:bodyPr>
          <a:lstStyle/>
          <a:p>
            <a:r>
              <a:rPr lang="en-US" sz="3600" b="1" dirty="0">
                <a:solidFill>
                  <a:srgbClr val="FFFF00"/>
                </a:solidFill>
              </a:rPr>
              <a:t>Key Challenges For Skilled Nursing Facilities</a:t>
            </a:r>
          </a:p>
        </p:txBody>
      </p:sp>
      <p:cxnSp>
        <p:nvCxnSpPr>
          <p:cNvPr id="7" name="Straight Connector 6">
            <a:extLst>
              <a:ext uri="{FF2B5EF4-FFF2-40B4-BE49-F238E27FC236}">
                <a16:creationId xmlns:a16="http://schemas.microsoft.com/office/drawing/2014/main" id="{882E1EB8-2FC2-47A8-938E-1CA7F56922C1}"/>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92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81AC9-DB28-48DD-BDB1-46A5608E8FB2}"/>
              </a:ext>
            </a:extLst>
          </p:cNvPr>
          <p:cNvSpPr>
            <a:spLocks noGrp="1"/>
          </p:cNvSpPr>
          <p:nvPr>
            <p:ph idx="1"/>
          </p:nvPr>
        </p:nvSpPr>
        <p:spPr>
          <a:xfrm>
            <a:off x="1027112" y="-266218"/>
            <a:ext cx="9122728" cy="5074437"/>
          </a:xfrm>
        </p:spPr>
        <p:txBody>
          <a:bodyPr>
            <a:normAutofit/>
          </a:bodyPr>
          <a:lstStyle/>
          <a:p>
            <a:pPr marL="0" indent="0">
              <a:buNone/>
            </a:pPr>
            <a:endParaRPr lang="en-US" sz="3200" b="1" i="1" dirty="0">
              <a:solidFill>
                <a:srgbClr val="FFFF00"/>
              </a:solidFill>
            </a:endParaRPr>
          </a:p>
          <a:p>
            <a:pPr marL="0" indent="0">
              <a:buNone/>
            </a:pPr>
            <a:r>
              <a:rPr lang="en-US" sz="3200" b="1" i="1" dirty="0">
                <a:solidFill>
                  <a:srgbClr val="FFFF00"/>
                </a:solidFill>
              </a:rPr>
              <a:t>                </a:t>
            </a:r>
            <a:r>
              <a:rPr lang="en-US" sz="3600" b="1" i="1" dirty="0">
                <a:solidFill>
                  <a:srgbClr val="FFFF00"/>
                </a:solidFill>
              </a:rPr>
              <a:t>“The Default Factor”</a:t>
            </a:r>
          </a:p>
          <a:p>
            <a:pPr marL="0" indent="0">
              <a:buNone/>
            </a:pPr>
            <a:endParaRPr lang="en-US" sz="3600" b="1" i="1" dirty="0">
              <a:solidFill>
                <a:srgbClr val="FFFF00"/>
              </a:solidFill>
            </a:endParaRPr>
          </a:p>
          <a:p>
            <a:pPr marL="0" indent="0" algn="ctr">
              <a:buNone/>
            </a:pPr>
            <a:endParaRPr lang="en-US" sz="2800" b="1" i="1" dirty="0"/>
          </a:p>
          <a:p>
            <a:pPr marL="0" indent="0" algn="ctr">
              <a:buNone/>
            </a:pPr>
            <a:r>
              <a:rPr lang="en-US" sz="2800" b="1" i="1" dirty="0"/>
              <a:t>As a System, we lack the ability utilizing “phone medicine” to effectively differentiate which nursing home residents need to be sent to the hospital and which residents can and should remain and be cared for in the SNF!</a:t>
            </a:r>
          </a:p>
          <a:p>
            <a:endParaRPr lang="en-US" dirty="0"/>
          </a:p>
        </p:txBody>
      </p:sp>
      <p:cxnSp>
        <p:nvCxnSpPr>
          <p:cNvPr id="4" name="Straight Connector 3">
            <a:extLst>
              <a:ext uri="{FF2B5EF4-FFF2-40B4-BE49-F238E27FC236}">
                <a16:creationId xmlns:a16="http://schemas.microsoft.com/office/drawing/2014/main" id="{02E74756-924D-4A21-8721-CD57D3052C29}"/>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17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14E8-BA33-4374-9E0D-2E3E6848759F}"/>
              </a:ext>
            </a:extLst>
          </p:cNvPr>
          <p:cNvSpPr>
            <a:spLocks noGrp="1"/>
          </p:cNvSpPr>
          <p:nvPr>
            <p:ph type="title"/>
          </p:nvPr>
        </p:nvSpPr>
        <p:spPr>
          <a:xfrm>
            <a:off x="150471" y="452718"/>
            <a:ext cx="10255170" cy="1400530"/>
          </a:xfrm>
        </p:spPr>
        <p:txBody>
          <a:bodyPr/>
          <a:lstStyle/>
          <a:p>
            <a:r>
              <a:rPr lang="en-US" sz="3600" b="1" dirty="0"/>
              <a:t>    </a:t>
            </a:r>
            <a:r>
              <a:rPr lang="en-US" sz="3600" b="1" dirty="0">
                <a:solidFill>
                  <a:srgbClr val="FFFF00"/>
                </a:solidFill>
              </a:rPr>
              <a:t>The Negative Impact of the Default Factor</a:t>
            </a:r>
          </a:p>
        </p:txBody>
      </p:sp>
      <p:sp>
        <p:nvSpPr>
          <p:cNvPr id="3" name="Content Placeholder 2">
            <a:extLst>
              <a:ext uri="{FF2B5EF4-FFF2-40B4-BE49-F238E27FC236}">
                <a16:creationId xmlns:a16="http://schemas.microsoft.com/office/drawing/2014/main" id="{E779819D-367D-4ADE-BAF9-9DAD21A86134}"/>
              </a:ext>
            </a:extLst>
          </p:cNvPr>
          <p:cNvSpPr>
            <a:spLocks noGrp="1"/>
          </p:cNvSpPr>
          <p:nvPr>
            <p:ph idx="1"/>
          </p:nvPr>
        </p:nvSpPr>
        <p:spPr>
          <a:xfrm>
            <a:off x="1103312" y="1689910"/>
            <a:ext cx="8946541" cy="4558490"/>
          </a:xfrm>
        </p:spPr>
        <p:txBody>
          <a:bodyPr>
            <a:normAutofit fontScale="85000" lnSpcReduction="20000"/>
          </a:bodyPr>
          <a:lstStyle/>
          <a:p>
            <a:r>
              <a:rPr lang="en-US" sz="2800" dirty="0"/>
              <a:t>Retrospective reviews confirm that 60% to 70% of all SNF to hospital admissions are unnecessary</a:t>
            </a:r>
          </a:p>
          <a:p>
            <a:pPr marL="0" indent="0">
              <a:buNone/>
            </a:pPr>
            <a:endParaRPr lang="en-US" sz="2800" dirty="0"/>
          </a:p>
          <a:p>
            <a:r>
              <a:rPr lang="en-US" sz="2800" dirty="0"/>
              <a:t>Average cost per admission = $10,000+</a:t>
            </a:r>
          </a:p>
          <a:p>
            <a:pPr marL="0" indent="0">
              <a:buNone/>
            </a:pPr>
            <a:endParaRPr lang="en-US" sz="2800" dirty="0"/>
          </a:p>
          <a:p>
            <a:pPr marL="0" indent="0">
              <a:buNone/>
            </a:pPr>
            <a:r>
              <a:rPr lang="en-US" sz="2800" b="1" i="1" dirty="0"/>
              <a:t>In addition to cost, admitting a vulnerable senior to the	     hospital when they don’t need to go … is</a:t>
            </a:r>
          </a:p>
          <a:p>
            <a:pPr marL="0" indent="0">
              <a:buNone/>
            </a:pPr>
            <a:r>
              <a:rPr lang="en-US" sz="2800" b="1" i="1" dirty="0"/>
              <a:t>                      NOT QUALITY CARE!</a:t>
            </a:r>
          </a:p>
          <a:p>
            <a:pPr marL="0" indent="0">
              <a:buNone/>
            </a:pPr>
            <a:endParaRPr lang="en-US" sz="2800" b="1" i="1" dirty="0"/>
          </a:p>
          <a:p>
            <a:pPr marL="0" indent="0">
              <a:buNone/>
            </a:pPr>
            <a:r>
              <a:rPr lang="en-US" sz="2800" b="1" i="1" dirty="0">
                <a:solidFill>
                  <a:srgbClr val="FFFF00"/>
                </a:solidFill>
              </a:rPr>
              <a:t>       Estimated cost to Medicare for these unnecessary admissions is estimated to be over $1 billion dollars a year</a:t>
            </a:r>
          </a:p>
          <a:p>
            <a:endParaRPr lang="en-US" dirty="0"/>
          </a:p>
        </p:txBody>
      </p:sp>
      <p:cxnSp>
        <p:nvCxnSpPr>
          <p:cNvPr id="4" name="Straight Connector 3">
            <a:extLst>
              <a:ext uri="{FF2B5EF4-FFF2-40B4-BE49-F238E27FC236}">
                <a16:creationId xmlns:a16="http://schemas.microsoft.com/office/drawing/2014/main" id="{4B4D7600-1D8B-462C-87EB-C0692AA02587}"/>
              </a:ext>
            </a:extLst>
          </p:cNvPr>
          <p:cNvCxnSpPr>
            <a:cxnSpLocks/>
          </p:cNvCxnSpPr>
          <p:nvPr/>
        </p:nvCxnSpPr>
        <p:spPr>
          <a:xfrm>
            <a:off x="485807" y="1235265"/>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6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AA39-AEA1-485A-9E17-20E22B380F80}"/>
              </a:ext>
            </a:extLst>
          </p:cNvPr>
          <p:cNvSpPr>
            <a:spLocks noGrp="1"/>
          </p:cNvSpPr>
          <p:nvPr>
            <p:ph type="title"/>
          </p:nvPr>
        </p:nvSpPr>
        <p:spPr>
          <a:xfrm>
            <a:off x="645130" y="144780"/>
            <a:ext cx="9404723" cy="1587246"/>
          </a:xfrm>
        </p:spPr>
        <p:txBody>
          <a:bodyPr/>
          <a:lstStyle/>
          <a:p>
            <a:pPr algn="ctr"/>
            <a:r>
              <a:rPr lang="en-US" sz="3600" b="1" dirty="0">
                <a:solidFill>
                  <a:srgbClr val="FFFF00"/>
                </a:solidFill>
              </a:rPr>
              <a:t> Documented Risks for Vulnerable Seniors Admitted to the Hospital</a:t>
            </a:r>
            <a:br>
              <a:rPr lang="en-US" sz="3600" b="1" dirty="0">
                <a:solidFill>
                  <a:schemeClr val="tx1"/>
                </a:solidFill>
              </a:rPr>
            </a:br>
            <a:endParaRPr lang="en-US" sz="3600" b="1" dirty="0">
              <a:solidFill>
                <a:schemeClr val="tx1"/>
              </a:solidFill>
            </a:endParaRPr>
          </a:p>
        </p:txBody>
      </p:sp>
      <p:sp>
        <p:nvSpPr>
          <p:cNvPr id="5" name="Content Placeholder 4">
            <a:extLst>
              <a:ext uri="{FF2B5EF4-FFF2-40B4-BE49-F238E27FC236}">
                <a16:creationId xmlns:a16="http://schemas.microsoft.com/office/drawing/2014/main" id="{D4C5901B-1E9F-4EF3-8357-A4BB9DDE342D}"/>
              </a:ext>
            </a:extLst>
          </p:cNvPr>
          <p:cNvSpPr>
            <a:spLocks noGrp="1"/>
          </p:cNvSpPr>
          <p:nvPr>
            <p:ph idx="1"/>
          </p:nvPr>
        </p:nvSpPr>
        <p:spPr>
          <a:xfrm>
            <a:off x="645130" y="1597572"/>
            <a:ext cx="11254102" cy="5199871"/>
          </a:xfrm>
        </p:spPr>
        <p:txBody>
          <a:bodyPr>
            <a:normAutofit/>
          </a:bodyPr>
          <a:lstStyle/>
          <a:p>
            <a:r>
              <a:rPr lang="en-US" sz="2800" dirty="0"/>
              <a:t>Increased morbidity</a:t>
            </a:r>
          </a:p>
          <a:p>
            <a:r>
              <a:rPr lang="en-US" sz="2800" dirty="0"/>
              <a:t>Increased confusion</a:t>
            </a:r>
          </a:p>
          <a:p>
            <a:r>
              <a:rPr lang="en-US" sz="2800" dirty="0"/>
              <a:t>Incontinence</a:t>
            </a:r>
          </a:p>
          <a:p>
            <a:r>
              <a:rPr lang="en-US" sz="2800" dirty="0"/>
              <a:t>Skin breakdown</a:t>
            </a:r>
          </a:p>
          <a:p>
            <a:r>
              <a:rPr lang="en-US" sz="2800" dirty="0"/>
              <a:t>More medications</a:t>
            </a:r>
          </a:p>
          <a:p>
            <a:r>
              <a:rPr lang="en-US" sz="2800" dirty="0"/>
              <a:t>Exposed to “hospital acquired” infections</a:t>
            </a:r>
          </a:p>
          <a:p>
            <a:pPr marL="0" indent="0">
              <a:buNone/>
            </a:pPr>
            <a:r>
              <a:rPr lang="en-US" sz="2800" dirty="0"/>
              <a:t>									</a:t>
            </a:r>
          </a:p>
          <a:p>
            <a:pPr marL="0" indent="0">
              <a:buNone/>
            </a:pPr>
            <a:r>
              <a:rPr lang="en-US" sz="2800" b="1" dirty="0">
                <a:solidFill>
                  <a:srgbClr val="FFFF00"/>
                </a:solidFill>
              </a:rPr>
              <a:t> And the added cost of responding to the risks that materialize! </a:t>
            </a:r>
          </a:p>
        </p:txBody>
      </p:sp>
    </p:spTree>
    <p:extLst>
      <p:ext uri="{BB962C8B-B14F-4D97-AF65-F5344CB8AC3E}">
        <p14:creationId xmlns:p14="http://schemas.microsoft.com/office/powerpoint/2010/main" val="41221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3138-A85C-4C59-962F-25AAC6EF8251}"/>
              </a:ext>
            </a:extLst>
          </p:cNvPr>
          <p:cNvSpPr>
            <a:spLocks noGrp="1"/>
          </p:cNvSpPr>
          <p:nvPr>
            <p:ph type="title"/>
          </p:nvPr>
        </p:nvSpPr>
        <p:spPr>
          <a:xfrm>
            <a:off x="646111" y="138896"/>
            <a:ext cx="9404723" cy="1714352"/>
          </a:xfrm>
        </p:spPr>
        <p:txBody>
          <a:bodyPr/>
          <a:lstStyle/>
          <a:p>
            <a:r>
              <a:rPr lang="en-US" dirty="0"/>
              <a:t> </a:t>
            </a:r>
            <a:r>
              <a:rPr lang="en-US" sz="3600" b="1" dirty="0">
                <a:solidFill>
                  <a:srgbClr val="FFFF00"/>
                </a:solidFill>
              </a:rPr>
              <a:t>How Can We Improve Care to America’s       	 1.4 Million Nursing Facility Residents?</a:t>
            </a:r>
            <a:br>
              <a:rPr lang="en-US" sz="3600" b="1" dirty="0">
                <a:solidFill>
                  <a:srgbClr val="FFFF00"/>
                </a:solidFill>
              </a:rPr>
            </a:br>
            <a:r>
              <a:rPr lang="en-US" sz="3600" b="1" dirty="0">
                <a:solidFill>
                  <a:srgbClr val="FFFF00"/>
                </a:solidFill>
              </a:rPr>
              <a:t>                </a:t>
            </a:r>
          </a:p>
        </p:txBody>
      </p:sp>
      <p:sp>
        <p:nvSpPr>
          <p:cNvPr id="3" name="Content Placeholder 2">
            <a:extLst>
              <a:ext uri="{FF2B5EF4-FFF2-40B4-BE49-F238E27FC236}">
                <a16:creationId xmlns:a16="http://schemas.microsoft.com/office/drawing/2014/main" id="{3A9A7AF5-1AD0-4ADC-B26D-61803874376B}"/>
              </a:ext>
            </a:extLst>
          </p:cNvPr>
          <p:cNvSpPr>
            <a:spLocks noGrp="1"/>
          </p:cNvSpPr>
          <p:nvPr>
            <p:ph idx="1"/>
          </p:nvPr>
        </p:nvSpPr>
        <p:spPr/>
        <p:txBody>
          <a:bodyPr/>
          <a:lstStyle/>
          <a:p>
            <a:endParaRPr lang="en-US" dirty="0"/>
          </a:p>
          <a:p>
            <a:endParaRPr lang="en-US" dirty="0"/>
          </a:p>
          <a:p>
            <a:endParaRPr lang="en-US" dirty="0"/>
          </a:p>
          <a:p>
            <a:pPr marL="0" indent="0">
              <a:buNone/>
            </a:pPr>
            <a:r>
              <a:rPr lang="en-US" sz="3600" dirty="0"/>
              <a:t>          </a:t>
            </a:r>
            <a:endParaRPr lang="en-US" sz="5400" dirty="0"/>
          </a:p>
        </p:txBody>
      </p:sp>
      <p:pic>
        <p:nvPicPr>
          <p:cNvPr id="5" name="Picture 4">
            <a:extLst>
              <a:ext uri="{FF2B5EF4-FFF2-40B4-BE49-F238E27FC236}">
                <a16:creationId xmlns:a16="http://schemas.microsoft.com/office/drawing/2014/main" id="{283F07C3-A9E4-49A1-99C3-76500C683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567" y="1674572"/>
            <a:ext cx="6607810" cy="4684304"/>
          </a:xfrm>
          <a:prstGeom prst="rect">
            <a:avLst/>
          </a:prstGeom>
        </p:spPr>
      </p:pic>
      <p:cxnSp>
        <p:nvCxnSpPr>
          <p:cNvPr id="6" name="Straight Connector 5">
            <a:extLst>
              <a:ext uri="{FF2B5EF4-FFF2-40B4-BE49-F238E27FC236}">
                <a16:creationId xmlns:a16="http://schemas.microsoft.com/office/drawing/2014/main" id="{31C60419-3140-4D8C-85F3-D62CE221F503}"/>
              </a:ext>
            </a:extLst>
          </p:cNvPr>
          <p:cNvCxnSpPr>
            <a:cxnSpLocks/>
          </p:cNvCxnSpPr>
          <p:nvPr/>
        </p:nvCxnSpPr>
        <p:spPr>
          <a:xfrm>
            <a:off x="381635" y="1432034"/>
            <a:ext cx="10883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839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19344</TotalTime>
  <Words>2377</Words>
  <Application>Microsoft Office PowerPoint</Application>
  <PresentationFormat>Widescreen</PresentationFormat>
  <Paragraphs>493</Paragraphs>
  <Slides>46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DengXian</vt:lpstr>
      <vt:lpstr>Arial</vt:lpstr>
      <vt:lpstr>Calibri</vt:lpstr>
      <vt:lpstr>Century Gothic</vt:lpstr>
      <vt:lpstr>Sinkin Sans 300 Light</vt:lpstr>
      <vt:lpstr>Sinkin Sans 400</vt:lpstr>
      <vt:lpstr>Times New Roman</vt:lpstr>
      <vt:lpstr>Wingdings</vt:lpstr>
      <vt:lpstr>Wingdings 3</vt:lpstr>
      <vt:lpstr>Ion</vt:lpstr>
      <vt:lpstr>                                                                                              Transforming Skilled Nursing Facilities      Through the Effective Use of Telemedicine                               HHS/CMS/ORD and Adam Sholar / North Carolina Health Care Facilities Association (NCHFA)                                                                          </vt:lpstr>
      <vt:lpstr>                     Meet Gertie</vt:lpstr>
      <vt:lpstr>PowerPoint Presentation</vt:lpstr>
      <vt:lpstr>        America’s Skilled Nursing Facilities </vt:lpstr>
      <vt:lpstr>Key Challenges For Skilled Nursing Facilities</vt:lpstr>
      <vt:lpstr>PowerPoint Presentation</vt:lpstr>
      <vt:lpstr>    The Negative Impact of the Default Factor</vt:lpstr>
      <vt:lpstr> Documented Risks for Vulnerable Seniors Admitted to the Hospital </vt:lpstr>
      <vt:lpstr> How Can We Improve Care to America’s         1.4 Million Nursing Facility Residents?                 </vt:lpstr>
      <vt:lpstr>                    We Can Transform              America’s Skilled Nursing Industry   </vt:lpstr>
      <vt:lpstr>        What is “Telemedicine”</vt:lpstr>
      <vt:lpstr>Telemedicine … The Ability To Differentiate Resident’s that Truly Need Hospitalization</vt:lpstr>
      <vt:lpstr>       How Most Telemedicine Services Work </vt:lpstr>
      <vt:lpstr>          Telemedicine At Its Core</vt:lpstr>
      <vt:lpstr>  Common Concerns about Telemedicine                 Voiced by SNF Physicians </vt:lpstr>
      <vt:lpstr>        Financial Case Study - Urban</vt:lpstr>
      <vt:lpstr>          AHCA Grant No. GFA061</vt:lpstr>
      <vt:lpstr>                     AHCA Grant No. GFA061                           Final Four SNFs Selected </vt:lpstr>
      <vt:lpstr>      </vt:lpstr>
      <vt:lpstr>           AHCA Grant No. GFA061       Findings from the Clinical Perspective </vt:lpstr>
      <vt:lpstr>            AHCA Grant No. GFA061         Findings – From the SNF Perspective </vt:lpstr>
      <vt:lpstr>             AHCA Grant No. GFA061       Findings –  Virtual Physician Companies </vt:lpstr>
      <vt:lpstr>             AHCA Grant No. GFA061      Findings – From a Financial Perspective </vt:lpstr>
      <vt:lpstr> Financial Impact on Medicare Spending</vt:lpstr>
      <vt:lpstr>Projected National Impact on Medicare if Virtual Physician Services were Reimbursed in all SNFs </vt:lpstr>
      <vt:lpstr>PowerPoint Presentation</vt:lpstr>
      <vt:lpstr>PowerPoint Presentation</vt:lpstr>
      <vt:lpstr>          Final Thoughts On Study </vt:lpstr>
      <vt:lpstr>        Preliminary Recommendations</vt:lpstr>
      <vt:lpstr>Expanding Telemedicine to Rural Skilled Nursing Facilities</vt:lpstr>
      <vt:lpstr>      Why We Need Telemedicine in Rural               Skilled Nursing Facilities </vt:lpstr>
      <vt:lpstr>     Rural Telemedicine Services Provide Access To:</vt:lpstr>
      <vt:lpstr>Rural “Primary Care” Services</vt:lpstr>
      <vt:lpstr>Rural “Behavioral/Psych” Services  </vt:lpstr>
      <vt:lpstr>   Rural “Consultative Specialists” Services</vt:lpstr>
      <vt:lpstr>       Common Telemedicine Episodes </vt:lpstr>
      <vt:lpstr>      Clinical and Social Impact </vt:lpstr>
      <vt:lpstr>                 Other Benefits</vt:lpstr>
      <vt:lpstr>Reimbursement</vt:lpstr>
      <vt:lpstr> Opportunities for Financial Impact</vt:lpstr>
      <vt:lpstr>                   Clinical Case Study</vt:lpstr>
      <vt:lpstr>                   Clinical Case Study</vt:lpstr>
      <vt:lpstr>          Financial Case Study - Rural</vt:lpstr>
      <vt:lpstr>       Financial Case Study – Rural (continued)      14 patients classified as “Avoided Hospitalization”     3 billing days per resident saved = 42 billable days     </vt:lpstr>
      <vt:lpstr>Proven Multispecialty Physician Practices                 Offering Telemedicine</vt:lpstr>
      <vt:lpstr>                         Thank You!</vt:lpstr>
    </vt:vector>
  </TitlesOfParts>
  <Company>Health Dimensions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Happening across America in                      Senior Care Services</dc:title>
  <dc:creator>John Whitman</dc:creator>
  <cp:lastModifiedBy>John Whitman</cp:lastModifiedBy>
  <cp:revision>235</cp:revision>
  <dcterms:created xsi:type="dcterms:W3CDTF">2016-02-23T14:10:59Z</dcterms:created>
  <dcterms:modified xsi:type="dcterms:W3CDTF">2018-10-02T11:33:42Z</dcterms:modified>
</cp:coreProperties>
</file>